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notesMasterIdLst>
    <p:notesMasterId r:id="rId11"/>
  </p:notesMasterIdLst>
  <p:sldIdLst>
    <p:sldId id="256" r:id="rId2"/>
    <p:sldId id="286" r:id="rId3"/>
    <p:sldId id="287" r:id="rId4"/>
    <p:sldId id="261" r:id="rId5"/>
    <p:sldId id="272" r:id="rId6"/>
    <p:sldId id="273" r:id="rId7"/>
    <p:sldId id="289" r:id="rId8"/>
    <p:sldId id="285"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794">
          <p15:clr>
            <a:srgbClr val="A4A3A4"/>
          </p15:clr>
        </p15:guide>
        <p15:guide id="4" pos="274">
          <p15:clr>
            <a:srgbClr val="A4A3A4"/>
          </p15:clr>
        </p15:guide>
        <p15:guide id="5" orient="horz" pos="930">
          <p15:clr>
            <a:srgbClr val="A4A3A4"/>
          </p15:clr>
        </p15:guide>
        <p15:guide id="6" orient="horz" pos="726">
          <p15:clr>
            <a:srgbClr val="A4A3A4"/>
          </p15:clr>
        </p15:guide>
        <p15:guide id="7" orient="horz" pos="3342">
          <p15:clr>
            <a:srgbClr val="A4A3A4"/>
          </p15:clr>
        </p15:guide>
        <p15:guide id="8" pos="5646">
          <p15:clr>
            <a:srgbClr val="A4A3A4"/>
          </p15:clr>
        </p15:guide>
        <p15:guide id="9" pos="349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Alexander" initials="K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8621"/>
    <a:srgbClr val="FFFF00"/>
    <a:srgbClr val="022453"/>
    <a:srgbClr val="03367C"/>
    <a:srgbClr val="CCFFCC"/>
    <a:srgbClr val="3084FA"/>
    <a:srgbClr val="008000"/>
    <a:srgbClr val="4FA3C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79452" autoAdjust="0"/>
  </p:normalViewPr>
  <p:slideViewPr>
    <p:cSldViewPr snapToGrid="0" snapToObjects="1">
      <p:cViewPr>
        <p:scale>
          <a:sx n="80" d="100"/>
          <a:sy n="80" d="100"/>
        </p:scale>
        <p:origin x="1014" y="60"/>
      </p:cViewPr>
      <p:guideLst>
        <p:guide orient="horz" pos="2160"/>
        <p:guide pos="2880"/>
        <p:guide orient="horz" pos="794"/>
        <p:guide pos="274"/>
        <p:guide orient="horz" pos="930"/>
        <p:guide orient="horz" pos="726"/>
        <p:guide orient="horz" pos="3342"/>
        <p:guide pos="5646"/>
        <p:guide pos="3497"/>
      </p:guideLst>
    </p:cSldViewPr>
  </p:slideViewPr>
  <p:notesTextViewPr>
    <p:cViewPr>
      <p:scale>
        <a:sx n="100" d="100"/>
        <a:sy n="100" d="100"/>
      </p:scale>
      <p:origin x="0" y="0"/>
    </p:cViewPr>
  </p:notesTextViewPr>
  <p:sorterViewPr>
    <p:cViewPr>
      <p:scale>
        <a:sx n="162" d="100"/>
        <a:sy n="16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77FFD-D86B-4D81-9811-CD5FC6566BF8}" type="datetimeFigureOut">
              <a:rPr lang="en-US" smtClean="0"/>
              <a:t>11/10/2015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6E466-D4CA-4007-8351-76AA94861011}" type="slidenum">
              <a:rPr lang="en-US" smtClean="0"/>
              <a:t>‹#›</a:t>
            </a:fld>
            <a:endParaRPr lang="en-US"/>
          </a:p>
        </p:txBody>
      </p:sp>
    </p:spTree>
    <p:extLst>
      <p:ext uri="{BB962C8B-B14F-4D97-AF65-F5344CB8AC3E}">
        <p14:creationId xmlns:p14="http://schemas.microsoft.com/office/powerpoint/2010/main" val="3198026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kumimoji="1" lang="en-US" sz="1200" kern="1200" dirty="0" smtClean="0">
              <a:solidFill>
                <a:schemeClr val="tx1"/>
              </a:solidFill>
              <a:effectLst/>
              <a:latin typeface="Times New Roman" pitchFamily="48" charset="0"/>
              <a:ea typeface="+mn-ea"/>
              <a:cs typeface="+mn-cs"/>
            </a:endParaRPr>
          </a:p>
        </p:txBody>
      </p:sp>
      <p:sp>
        <p:nvSpPr>
          <p:cNvPr id="22532" name="Slide Number Placeholder 3"/>
          <p:cNvSpPr>
            <a:spLocks noGrp="1"/>
          </p:cNvSpPr>
          <p:nvPr>
            <p:ph type="sldNum" sz="quarter" idx="5"/>
          </p:nvPr>
        </p:nvSpPr>
        <p:spPr>
          <a:xfrm>
            <a:off x="4016375" y="8904288"/>
            <a:ext cx="3070225" cy="468312"/>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9800" eaLnBrk="0" hangingPunct="0">
              <a:spcBef>
                <a:spcPct val="30000"/>
              </a:spcBef>
              <a:defRPr sz="1200">
                <a:solidFill>
                  <a:schemeClr val="tx1"/>
                </a:solidFill>
                <a:latin typeface="Arial" panose="020B0604020202020204" pitchFamily="34" charset="0"/>
              </a:defRPr>
            </a:lvl1pPr>
            <a:lvl2pPr marL="763588" indent="-293688" defTabSz="939800" eaLnBrk="0" hangingPunct="0">
              <a:spcBef>
                <a:spcPct val="30000"/>
              </a:spcBef>
              <a:defRPr sz="1200">
                <a:solidFill>
                  <a:schemeClr val="tx1"/>
                </a:solidFill>
                <a:latin typeface="Arial" panose="020B0604020202020204" pitchFamily="34" charset="0"/>
              </a:defRPr>
            </a:lvl2pPr>
            <a:lvl3pPr marL="1174750" indent="-234950" defTabSz="939800" eaLnBrk="0" hangingPunct="0">
              <a:spcBef>
                <a:spcPct val="30000"/>
              </a:spcBef>
              <a:defRPr sz="1200">
                <a:solidFill>
                  <a:schemeClr val="tx1"/>
                </a:solidFill>
                <a:latin typeface="Arial" panose="020B0604020202020204" pitchFamily="34" charset="0"/>
              </a:defRPr>
            </a:lvl3pPr>
            <a:lvl4pPr marL="1644650" indent="-234950" defTabSz="939800" eaLnBrk="0" hangingPunct="0">
              <a:spcBef>
                <a:spcPct val="30000"/>
              </a:spcBef>
              <a:defRPr sz="1200">
                <a:solidFill>
                  <a:schemeClr val="tx1"/>
                </a:solidFill>
                <a:latin typeface="Arial" panose="020B0604020202020204" pitchFamily="34" charset="0"/>
              </a:defRPr>
            </a:lvl4pPr>
            <a:lvl5pPr marL="2114550" indent="-234950" defTabSz="939800" eaLnBrk="0" hangingPunct="0">
              <a:spcBef>
                <a:spcPct val="30000"/>
              </a:spcBef>
              <a:defRPr sz="1200">
                <a:solidFill>
                  <a:schemeClr val="tx1"/>
                </a:solidFill>
                <a:latin typeface="Arial" panose="020B0604020202020204" pitchFamily="34" charset="0"/>
              </a:defRPr>
            </a:lvl5pPr>
            <a:lvl6pPr marL="2571750" indent="-234950" defTabSz="939800" eaLnBrk="0" fontAlgn="base" hangingPunct="0">
              <a:spcBef>
                <a:spcPct val="30000"/>
              </a:spcBef>
              <a:spcAft>
                <a:spcPct val="0"/>
              </a:spcAft>
              <a:defRPr sz="1200">
                <a:solidFill>
                  <a:schemeClr val="tx1"/>
                </a:solidFill>
                <a:latin typeface="Arial" panose="020B0604020202020204" pitchFamily="34" charset="0"/>
              </a:defRPr>
            </a:lvl6pPr>
            <a:lvl7pPr marL="3028950" indent="-234950" defTabSz="939800" eaLnBrk="0" fontAlgn="base" hangingPunct="0">
              <a:spcBef>
                <a:spcPct val="30000"/>
              </a:spcBef>
              <a:spcAft>
                <a:spcPct val="0"/>
              </a:spcAft>
              <a:defRPr sz="1200">
                <a:solidFill>
                  <a:schemeClr val="tx1"/>
                </a:solidFill>
                <a:latin typeface="Arial" panose="020B0604020202020204" pitchFamily="34" charset="0"/>
              </a:defRPr>
            </a:lvl7pPr>
            <a:lvl8pPr marL="3486150" indent="-234950" defTabSz="939800" eaLnBrk="0" fontAlgn="base" hangingPunct="0">
              <a:spcBef>
                <a:spcPct val="30000"/>
              </a:spcBef>
              <a:spcAft>
                <a:spcPct val="0"/>
              </a:spcAft>
              <a:defRPr sz="1200">
                <a:solidFill>
                  <a:schemeClr val="tx1"/>
                </a:solidFill>
                <a:latin typeface="Arial" panose="020B0604020202020204" pitchFamily="34" charset="0"/>
              </a:defRPr>
            </a:lvl8pPr>
            <a:lvl9pPr marL="3943350" indent="-234950" defTabSz="9398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defRPr/>
            </a:pPr>
            <a:fld id="{EDAF6A8E-1713-46D1-AA4A-7CCFBBCBA2B4}" type="slidenum">
              <a:rPr lang="en-US" smtClean="0">
                <a:solidFill>
                  <a:srgbClr val="000000"/>
                </a:solidFill>
                <a:ea typeface="MS PGothic" panose="020B0600070205080204" pitchFamily="34" charset="-128"/>
                <a:cs typeface="Arial" panose="020B0604020202020204" pitchFamily="34" charset="0"/>
              </a:rPr>
              <a:pPr eaLnBrk="1" hangingPunct="1">
                <a:spcBef>
                  <a:spcPct val="0"/>
                </a:spcBef>
                <a:defRPr/>
              </a:pPr>
              <a:t>2</a:t>
            </a:fld>
            <a:endParaRPr lang="en-US" smtClean="0">
              <a:solidFill>
                <a:srgbClr val="000000"/>
              </a:solidFill>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737482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Calibri" panose="020F0502020204030204" pitchFamily="34" charset="0"/>
              <a:buNone/>
            </a:pPr>
            <a:r>
              <a:rPr lang="en-US" b="1" dirty="0" smtClean="0">
                <a:latin typeface="Arial" panose="020B0604020202020204" pitchFamily="34" charset="0"/>
              </a:rPr>
              <a:t>As was presented at TCT</a:t>
            </a:r>
            <a:r>
              <a:rPr lang="en-US" b="1" baseline="0" dirty="0" smtClean="0">
                <a:latin typeface="Arial" panose="020B0604020202020204" pitchFamily="34" charset="0"/>
              </a:rPr>
              <a:t> and published in the Lancet, t</a:t>
            </a:r>
            <a:r>
              <a:rPr lang="en-US" b="1" dirty="0" smtClean="0">
                <a:latin typeface="Arial" panose="020B0604020202020204" pitchFamily="34" charset="0"/>
              </a:rPr>
              <a:t>here was no effect of </a:t>
            </a:r>
            <a:r>
              <a:rPr lang="en-US" b="1" dirty="0" err="1" smtClean="0">
                <a:latin typeface="Arial" panose="020B0604020202020204" pitchFamily="34" charset="0"/>
              </a:rPr>
              <a:t>ranolazine</a:t>
            </a:r>
            <a:r>
              <a:rPr lang="en-US" b="1" dirty="0" smtClean="0">
                <a:latin typeface="Arial" panose="020B0604020202020204" pitchFamily="34" charset="0"/>
              </a:rPr>
              <a:t> on the combined primary</a:t>
            </a:r>
            <a:r>
              <a:rPr lang="en-US" b="1" baseline="0" dirty="0" smtClean="0">
                <a:latin typeface="Arial" panose="020B0604020202020204" pitchFamily="34" charset="0"/>
              </a:rPr>
              <a:t> endpoint of</a:t>
            </a:r>
            <a:r>
              <a:rPr lang="en-US" b="1" dirty="0" smtClean="0">
                <a:latin typeface="Arial" panose="020B0604020202020204" pitchFamily="34" charset="0"/>
              </a:rPr>
              <a:t> ischemia-driven</a:t>
            </a:r>
            <a:r>
              <a:rPr lang="en-US" b="1" baseline="0" dirty="0" smtClean="0">
                <a:latin typeface="Arial" panose="020B0604020202020204" pitchFamily="34" charset="0"/>
              </a:rPr>
              <a:t> revascularization or hospitalization (or its individual components)</a:t>
            </a:r>
            <a:endParaRPr lang="en-US" b="1" dirty="0" smtClean="0">
              <a:latin typeface="Arial" panose="020B0604020202020204" pitchFamily="34" charset="0"/>
            </a:endParaRPr>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spcBef>
                <a:spcPct val="30000"/>
              </a:spcBef>
              <a:defRPr sz="1200">
                <a:solidFill>
                  <a:schemeClr val="tx1"/>
                </a:solidFill>
                <a:latin typeface="Arial" panose="020B0604020202020204" pitchFamily="34" charset="0"/>
              </a:defRPr>
            </a:lvl1pPr>
            <a:lvl2pPr marL="742950" indent="-285750" defTabSz="939800">
              <a:spcBef>
                <a:spcPct val="30000"/>
              </a:spcBef>
              <a:defRPr sz="1200">
                <a:solidFill>
                  <a:schemeClr val="tx1"/>
                </a:solidFill>
                <a:latin typeface="Arial" panose="020B0604020202020204" pitchFamily="34" charset="0"/>
              </a:defRPr>
            </a:lvl2pPr>
            <a:lvl3pPr marL="1143000" indent="-228600" defTabSz="939800">
              <a:spcBef>
                <a:spcPct val="30000"/>
              </a:spcBef>
              <a:defRPr sz="1200">
                <a:solidFill>
                  <a:schemeClr val="tx1"/>
                </a:solidFill>
                <a:latin typeface="Arial" panose="020B0604020202020204" pitchFamily="34" charset="0"/>
              </a:defRPr>
            </a:lvl3pPr>
            <a:lvl4pPr marL="1600200" indent="-228600" defTabSz="939800">
              <a:spcBef>
                <a:spcPct val="30000"/>
              </a:spcBef>
              <a:defRPr sz="1200">
                <a:solidFill>
                  <a:schemeClr val="tx1"/>
                </a:solidFill>
                <a:latin typeface="Arial" panose="020B0604020202020204" pitchFamily="34" charset="0"/>
              </a:defRPr>
            </a:lvl4pPr>
            <a:lvl5pPr marL="2057400" indent="-228600" defTabSz="939800">
              <a:spcBef>
                <a:spcPct val="30000"/>
              </a:spcBef>
              <a:defRPr sz="1200">
                <a:solidFill>
                  <a:schemeClr val="tx1"/>
                </a:solidFill>
                <a:latin typeface="Arial" panose="020B0604020202020204" pitchFamily="34" charset="0"/>
              </a:defRPr>
            </a:lvl5pPr>
            <a:lvl6pPr marL="2514600" indent="-228600" defTabSz="9398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98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98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98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FA84A51-23B6-4314-95C7-37041F7C0F7F}" type="slidenum">
              <a:rPr lang="en-US"/>
              <a:pPr>
                <a:spcBef>
                  <a:spcPct val="0"/>
                </a:spcBef>
              </a:pPr>
              <a:t>3</a:t>
            </a:fld>
            <a:endParaRPr lang="en-US"/>
          </a:p>
        </p:txBody>
      </p:sp>
    </p:spTree>
    <p:extLst>
      <p:ext uri="{BB962C8B-B14F-4D97-AF65-F5344CB8AC3E}">
        <p14:creationId xmlns:p14="http://schemas.microsoft.com/office/powerpoint/2010/main" val="502629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RIVER</a:t>
            </a:r>
            <a:r>
              <a:rPr lang="en-US" b="1" baseline="0" dirty="0" smtClean="0"/>
              <a:t> PCI randomized 2,604  to ran or </a:t>
            </a:r>
            <a:r>
              <a:rPr lang="en-US" b="1" baseline="0" dirty="0" err="1" smtClean="0"/>
              <a:t>plac</a:t>
            </a:r>
            <a:r>
              <a:rPr lang="en-US" b="1" baseline="0" dirty="0" smtClean="0"/>
              <a:t>, of these, 92% (or 2,389) completed valid quality of life questionnaires and were included in the QOL population</a:t>
            </a:r>
            <a:endParaRPr lang="en-US" b="1" dirty="0"/>
          </a:p>
        </p:txBody>
      </p:sp>
      <p:sp>
        <p:nvSpPr>
          <p:cNvPr id="4" name="Slide Number Placeholder 3"/>
          <p:cNvSpPr>
            <a:spLocks noGrp="1"/>
          </p:cNvSpPr>
          <p:nvPr>
            <p:ph type="sldNum" sz="quarter" idx="10"/>
          </p:nvPr>
        </p:nvSpPr>
        <p:spPr/>
        <p:txBody>
          <a:bodyPr/>
          <a:lstStyle/>
          <a:p>
            <a:fld id="{8F86E466-D4CA-4007-8351-76AA94861011}" type="slidenum">
              <a:rPr lang="en-US" smtClean="0"/>
              <a:t>4</a:t>
            </a:fld>
            <a:endParaRPr lang="en-US"/>
          </a:p>
        </p:txBody>
      </p:sp>
    </p:spTree>
    <p:extLst>
      <p:ext uri="{BB962C8B-B14F-4D97-AF65-F5344CB8AC3E}">
        <p14:creationId xmlns:p14="http://schemas.microsoft.com/office/powerpoint/2010/main" val="414734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Although slightly different</a:t>
            </a:r>
            <a:r>
              <a:rPr lang="en-US" sz="1200" b="1" kern="1200" baseline="0" dirty="0" smtClean="0">
                <a:solidFill>
                  <a:schemeClr val="tx1"/>
                </a:solidFill>
                <a:effectLst/>
                <a:latin typeface="+mn-lt"/>
                <a:ea typeface="+mn-ea"/>
                <a:cs typeface="+mn-cs"/>
              </a:rPr>
              <a:t> at baseline, there was substantial improvement in SAQ angina frequency in both groups at 1 month that was sustained at 6 and 12 months. By 1 month, the </a:t>
            </a:r>
            <a:r>
              <a:rPr lang="en-US" b="1" dirty="0" smtClean="0"/>
              <a:t>majority had monthly angina or were angina free</a:t>
            </a:r>
            <a:r>
              <a:rPr lang="en-US" sz="1200" b="1"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86E466-D4CA-4007-8351-76AA94861011}" type="slidenum">
              <a:rPr lang="en-US" smtClean="0"/>
              <a:t>5</a:t>
            </a:fld>
            <a:endParaRPr lang="en-US"/>
          </a:p>
        </p:txBody>
      </p:sp>
    </p:spTree>
    <p:extLst>
      <p:ext uri="{BB962C8B-B14F-4D97-AF65-F5344CB8AC3E}">
        <p14:creationId xmlns:p14="http://schemas.microsoft.com/office/powerpoint/2010/main" val="1707106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Mean treatment</a:t>
            </a:r>
            <a:r>
              <a:rPr lang="en-US" sz="1200" b="1" kern="1200" baseline="0" dirty="0" smtClean="0">
                <a:solidFill>
                  <a:schemeClr val="tx1"/>
                </a:solidFill>
                <a:effectLst/>
                <a:latin typeface="+mn-lt"/>
                <a:ea typeface="+mn-ea"/>
                <a:cs typeface="+mn-cs"/>
              </a:rPr>
              <a:t> difference in SAQ AF showed </a:t>
            </a:r>
            <a:r>
              <a:rPr lang="en-US" sz="1200" b="1" kern="1200" dirty="0" smtClean="0">
                <a:solidFill>
                  <a:schemeClr val="tx1"/>
                </a:solidFill>
                <a:effectLst/>
                <a:latin typeface="+mn-lt"/>
                <a:ea typeface="+mn-ea"/>
                <a:cs typeface="+mn-cs"/>
              </a:rPr>
              <a:t>a trend towards early benefit with </a:t>
            </a:r>
            <a:r>
              <a:rPr lang="en-US" sz="1200" b="1" kern="1200" dirty="0" err="1" smtClean="0">
                <a:solidFill>
                  <a:schemeClr val="tx1"/>
                </a:solidFill>
                <a:effectLst/>
                <a:latin typeface="+mn-lt"/>
                <a:ea typeface="+mn-ea"/>
                <a:cs typeface="+mn-cs"/>
              </a:rPr>
              <a:t>ranolazine</a:t>
            </a:r>
            <a:r>
              <a:rPr lang="en-US" sz="1200" b="1" kern="1200" dirty="0" smtClean="0">
                <a:solidFill>
                  <a:schemeClr val="tx1"/>
                </a:solidFill>
                <a:effectLst/>
                <a:latin typeface="+mn-lt"/>
                <a:ea typeface="+mn-ea"/>
                <a:cs typeface="+mn-cs"/>
              </a:rPr>
              <a:t>, but there were no significant differences between ran and </a:t>
            </a:r>
            <a:r>
              <a:rPr lang="en-US" sz="1200" b="1" kern="1200" dirty="0" err="1" smtClean="0">
                <a:solidFill>
                  <a:schemeClr val="tx1"/>
                </a:solidFill>
                <a:effectLst/>
                <a:latin typeface="+mn-lt"/>
                <a:ea typeface="+mn-ea"/>
                <a:cs typeface="+mn-cs"/>
              </a:rPr>
              <a:t>plac</a:t>
            </a:r>
            <a:r>
              <a:rPr lang="en-US" sz="1200" b="1" kern="1200" dirty="0" smtClean="0">
                <a:solidFill>
                  <a:schemeClr val="tx1"/>
                </a:solidFill>
                <a:effectLst/>
                <a:latin typeface="+mn-lt"/>
                <a:ea typeface="+mn-ea"/>
                <a:cs typeface="+mn-cs"/>
              </a:rPr>
              <a:t> at any</a:t>
            </a:r>
            <a:r>
              <a:rPr lang="en-US" sz="1200" b="1" kern="1200" baseline="0" dirty="0" smtClean="0">
                <a:solidFill>
                  <a:schemeClr val="tx1"/>
                </a:solidFill>
                <a:effectLst/>
                <a:latin typeface="+mn-lt"/>
                <a:ea typeface="+mn-ea"/>
                <a:cs typeface="+mn-cs"/>
              </a:rPr>
              <a:t> follow up interval</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86E466-D4CA-4007-8351-76AA94861011}" type="slidenum">
              <a:rPr lang="en-US" smtClean="0"/>
              <a:t>6</a:t>
            </a:fld>
            <a:endParaRPr lang="en-US"/>
          </a:p>
        </p:txBody>
      </p:sp>
    </p:spTree>
    <p:extLst>
      <p:ext uri="{BB962C8B-B14F-4D97-AF65-F5344CB8AC3E}">
        <p14:creationId xmlns:p14="http://schemas.microsoft.com/office/powerpoint/2010/main" val="888667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Exploring these significant subgroup findings further….we noted that </a:t>
            </a:r>
            <a:r>
              <a:rPr lang="en-US" sz="1200" b="1" kern="1200" baseline="0" dirty="0" smtClean="0">
                <a:solidFill>
                  <a:schemeClr val="tx1"/>
                </a:solidFill>
                <a:effectLst/>
                <a:latin typeface="+mn-lt"/>
                <a:ea typeface="+mn-ea"/>
                <a:cs typeface="+mn-cs"/>
              </a:rPr>
              <a:t>the effect was being driven by a treatment effect at 6 months, not evident at other time points (1 and 12 months).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Adjusted mean difference of SAQ angina frequency between treatment groups by subgroups at month 1, month 6, and month 12. SAQ angina frequency adjusted LS mean difference between arms at each time point controlling for baseline score and covariates for: (a) diabetes; and (b) angina frequency at baseline. For diabetes, treatment by subgroup interaction p-value: month 1 (0.21), month 6 (0.03), and month 12 (0.07); p=0.02 for LS mean treatment difference at month 6 among diabetics. For angina frequency, treatment by subgroup interaction p-value: month 1 (0.56), month 6 (0.01), and month 12 (0.52); p=0.02 for LS mean treatment difference at month 6 among patients with SAQ angina frequency score ≤60 at baseline. CI indicates confidence interval; DM, diabetes; LS, least squares; SAQ, Seattle Angina Questionnaire </a:t>
            </a:r>
          </a:p>
          <a:p>
            <a:endParaRPr lang="en-US" dirty="0"/>
          </a:p>
        </p:txBody>
      </p:sp>
      <p:sp>
        <p:nvSpPr>
          <p:cNvPr id="4" name="Slide Number Placeholder 3"/>
          <p:cNvSpPr>
            <a:spLocks noGrp="1"/>
          </p:cNvSpPr>
          <p:nvPr>
            <p:ph type="sldNum" sz="quarter" idx="10"/>
          </p:nvPr>
        </p:nvSpPr>
        <p:spPr/>
        <p:txBody>
          <a:bodyPr/>
          <a:lstStyle/>
          <a:p>
            <a:fld id="{8F86E466-D4CA-4007-8351-76AA94861011}" type="slidenum">
              <a:rPr lang="en-US" smtClean="0"/>
              <a:t>7</a:t>
            </a:fld>
            <a:endParaRPr lang="en-US"/>
          </a:p>
        </p:txBody>
      </p:sp>
    </p:spTree>
    <p:extLst>
      <p:ext uri="{BB962C8B-B14F-4D97-AF65-F5344CB8AC3E}">
        <p14:creationId xmlns:p14="http://schemas.microsoft.com/office/powerpoint/2010/main" val="119784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Consistent with the overall</a:t>
            </a:r>
            <a:r>
              <a:rPr lang="en-US" baseline="0" dirty="0" smtClean="0"/>
              <a:t> neutral effect of </a:t>
            </a:r>
            <a:r>
              <a:rPr lang="en-US" baseline="0" dirty="0" err="1" smtClean="0"/>
              <a:t>ranolazine</a:t>
            </a:r>
            <a:r>
              <a:rPr lang="en-US" baseline="0" dirty="0" smtClean="0"/>
              <a:t> on the primary endpoint –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month 1 - the majority (~84%) in both arms were angina free or had rare (monthly) angina </a:t>
            </a:r>
          </a:p>
          <a:p>
            <a:endParaRPr lang="en-US" baseline="0" dirty="0" smtClean="0"/>
          </a:p>
          <a:p>
            <a:r>
              <a:rPr lang="en-US" baseline="0" dirty="0" smtClean="0"/>
              <a:t>Marginal treatment effects were noted for DM and those with more frequent angina</a:t>
            </a:r>
          </a:p>
          <a:p>
            <a:r>
              <a:rPr lang="en-US" baseline="0" dirty="0" smtClean="0"/>
              <a:t>Making it important to directly assess angina over time </a:t>
            </a:r>
          </a:p>
          <a:p>
            <a:r>
              <a:rPr lang="en-US" sz="1200" b="0" i="0" u="none" strike="noStrike" kern="1200" baseline="0" dirty="0" smtClean="0">
                <a:solidFill>
                  <a:schemeClr val="tx1"/>
                </a:solidFill>
                <a:latin typeface="+mn-lt"/>
                <a:ea typeface="+mn-ea"/>
                <a:cs typeface="+mn-cs"/>
              </a:rPr>
              <a:t>Our findings highlight the difficulty in assessing the clinical significance of ICR, since patient-reported angina and QOL markedly improved</a:t>
            </a:r>
          </a:p>
          <a:p>
            <a:r>
              <a:rPr lang="en-US" sz="1200" b="0" i="0" u="none" strike="noStrike" kern="1200" baseline="0" dirty="0" smtClean="0">
                <a:solidFill>
                  <a:schemeClr val="tx1"/>
                </a:solidFill>
                <a:latin typeface="+mn-lt"/>
                <a:ea typeface="+mn-ea"/>
                <a:cs typeface="+mn-cs"/>
              </a:rPr>
              <a:t>within 1 month after PCI. RIVER-PCI clarifies that prescribing </a:t>
            </a:r>
            <a:r>
              <a:rPr lang="en-US" sz="1200" b="0" i="0" u="none" strike="noStrike" kern="1200" baseline="0" dirty="0" err="1" smtClean="0">
                <a:solidFill>
                  <a:schemeClr val="tx1"/>
                </a:solidFill>
                <a:latin typeface="+mn-lt"/>
                <a:ea typeface="+mn-ea"/>
                <a:cs typeface="+mn-cs"/>
              </a:rPr>
              <a:t>ranolazine</a:t>
            </a:r>
            <a:r>
              <a:rPr lang="en-US" sz="1200" b="0" i="0" u="none" strike="noStrike" kern="1200" baseline="0" dirty="0" smtClean="0">
                <a:solidFill>
                  <a:schemeClr val="tx1"/>
                </a:solidFill>
                <a:latin typeface="+mn-lt"/>
                <a:ea typeface="+mn-ea"/>
                <a:cs typeface="+mn-cs"/>
              </a:rPr>
              <a:t> based on angiographic determinations alone</a:t>
            </a:r>
          </a:p>
          <a:p>
            <a:r>
              <a:rPr lang="en-US" sz="1200" b="0" i="0" u="none" strike="noStrike" kern="1200" baseline="0" dirty="0" smtClean="0">
                <a:solidFill>
                  <a:schemeClr val="tx1"/>
                </a:solidFill>
                <a:latin typeface="+mn-lt"/>
                <a:ea typeface="+mn-ea"/>
                <a:cs typeface="+mn-cs"/>
              </a:rPr>
              <a:t>is unsupported, despite a high rate of recurrent events in this population over time.</a:t>
            </a:r>
            <a:endParaRPr lang="en-US" dirty="0"/>
          </a:p>
        </p:txBody>
      </p:sp>
      <p:sp>
        <p:nvSpPr>
          <p:cNvPr id="4" name="Slide Number Placeholder 3"/>
          <p:cNvSpPr>
            <a:spLocks noGrp="1"/>
          </p:cNvSpPr>
          <p:nvPr>
            <p:ph type="sldNum" sz="quarter" idx="10"/>
          </p:nvPr>
        </p:nvSpPr>
        <p:spPr/>
        <p:txBody>
          <a:bodyPr/>
          <a:lstStyle/>
          <a:p>
            <a:fld id="{8F86E466-D4CA-4007-8351-76AA94861011}" type="slidenum">
              <a:rPr lang="en-US" smtClean="0"/>
              <a:t>8</a:t>
            </a:fld>
            <a:endParaRPr lang="en-US"/>
          </a:p>
        </p:txBody>
      </p:sp>
    </p:spTree>
    <p:extLst>
      <p:ext uri="{BB962C8B-B14F-4D97-AF65-F5344CB8AC3E}">
        <p14:creationId xmlns:p14="http://schemas.microsoft.com/office/powerpoint/2010/main" val="884740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Complete results of including</a:t>
            </a:r>
            <a:r>
              <a:rPr lang="en-US" b="1" baseline="0" dirty="0" smtClean="0"/>
              <a:t> full </a:t>
            </a:r>
            <a:r>
              <a:rPr lang="en-US" b="1" dirty="0" smtClean="0"/>
              <a:t>QOL and SAQ angina domains</a:t>
            </a:r>
            <a:r>
              <a:rPr lang="en-US" b="1" baseline="0" dirty="0" smtClean="0"/>
              <a:t> may be found on-line</a:t>
            </a:r>
            <a:endParaRPr lang="en-US" b="1" dirty="0"/>
          </a:p>
        </p:txBody>
      </p:sp>
      <p:sp>
        <p:nvSpPr>
          <p:cNvPr id="4" name="Slide Number Placeholder 3"/>
          <p:cNvSpPr>
            <a:spLocks noGrp="1"/>
          </p:cNvSpPr>
          <p:nvPr>
            <p:ph type="sldNum" sz="quarter" idx="10"/>
          </p:nvPr>
        </p:nvSpPr>
        <p:spPr/>
        <p:txBody>
          <a:bodyPr/>
          <a:lstStyle/>
          <a:p>
            <a:fld id="{8F86E466-D4CA-4007-8351-76AA94861011}" type="slidenum">
              <a:rPr lang="en-US" smtClean="0"/>
              <a:t>9</a:t>
            </a:fld>
            <a:endParaRPr lang="en-US"/>
          </a:p>
        </p:txBody>
      </p:sp>
    </p:spTree>
    <p:extLst>
      <p:ext uri="{BB962C8B-B14F-4D97-AF65-F5344CB8AC3E}">
        <p14:creationId xmlns:p14="http://schemas.microsoft.com/office/powerpoint/2010/main" val="213741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62487"/>
            <a:ext cx="7620002" cy="1470025"/>
          </a:xfrm>
        </p:spPr>
        <p:txBody>
          <a:bodyPr anchor="b" anchorCtr="0"/>
          <a:lstStyle>
            <a:lvl1pPr>
              <a:defRPr sz="3600">
                <a:solidFill>
                  <a:srgbClr val="F5C867"/>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62000" y="3423411"/>
            <a:ext cx="7620002" cy="1124776"/>
          </a:xfrm>
        </p:spPr>
        <p:txBody>
          <a:bodyPr>
            <a:no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Rectangle 3"/>
          <p:cNvSpPr/>
          <p:nvPr userDrawn="1"/>
        </p:nvSpPr>
        <p:spPr>
          <a:xfrm>
            <a:off x="0" y="6096000"/>
            <a:ext cx="9144000" cy="76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ss 201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2796" y="6245837"/>
            <a:ext cx="3270787" cy="445919"/>
          </a:xfrm>
          <a:prstGeom prst="rect">
            <a:avLst/>
          </a:prstGeom>
        </p:spPr>
      </p:pic>
      <p:pic>
        <p:nvPicPr>
          <p:cNvPr id="6" name="Picture 5" descr="clinical_research_institute_rgb_no_bord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500" y="6315935"/>
            <a:ext cx="3247629" cy="359946"/>
          </a:xfrm>
          <a:prstGeom prst="rect">
            <a:avLst/>
          </a:prstGeom>
        </p:spPr>
      </p:pic>
      <p:pic>
        <p:nvPicPr>
          <p:cNvPr id="7" name="Picture 8"/>
          <p:cNvPicPr>
            <a:picLocks noChangeAspect="1"/>
          </p:cNvPicPr>
          <p:nvPr userDrawn="1"/>
        </p:nvPicPr>
        <p:blipFill>
          <a:blip r:embed="rId4">
            <a:extLst>
              <a:ext uri="{28A0092B-C50C-407E-A947-70E740481C1C}">
                <a14:useLocalDpi xmlns:a14="http://schemas.microsoft.com/office/drawing/2010/main" val="0"/>
              </a:ext>
            </a:extLst>
          </a:blip>
          <a:srcRect b="20807"/>
          <a:stretch>
            <a:fillRect/>
          </a:stretch>
        </p:blipFill>
        <p:spPr bwMode="auto">
          <a:xfrm>
            <a:off x="76200" y="81788"/>
            <a:ext cx="2438400" cy="55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938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b="20807"/>
          <a:stretch>
            <a:fillRect/>
          </a:stretch>
        </p:blipFill>
        <p:spPr bwMode="auto">
          <a:xfrm>
            <a:off x="76200" y="81788"/>
            <a:ext cx="2438400" cy="55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591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b="20807"/>
          <a:stretch>
            <a:fillRect/>
          </a:stretch>
        </p:blipFill>
        <p:spPr bwMode="auto">
          <a:xfrm>
            <a:off x="76200" y="81788"/>
            <a:ext cx="2438400" cy="55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26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rcRect b="20807"/>
          <a:stretch>
            <a:fillRect/>
          </a:stretch>
        </p:blipFill>
        <p:spPr bwMode="auto">
          <a:xfrm>
            <a:off x="76200" y="81788"/>
            <a:ext cx="2438400" cy="55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942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8"/>
          <p:cNvPicPr>
            <a:picLocks noChangeAspect="1"/>
          </p:cNvPicPr>
          <p:nvPr userDrawn="1"/>
        </p:nvPicPr>
        <p:blipFill>
          <a:blip r:embed="rId2">
            <a:extLst>
              <a:ext uri="{28A0092B-C50C-407E-A947-70E740481C1C}">
                <a14:useLocalDpi xmlns:a14="http://schemas.microsoft.com/office/drawing/2010/main" val="0"/>
              </a:ext>
            </a:extLst>
          </a:blip>
          <a:srcRect b="20807"/>
          <a:stretch>
            <a:fillRect/>
          </a:stretch>
        </p:blipFill>
        <p:spPr bwMode="auto">
          <a:xfrm>
            <a:off x="76200" y="81788"/>
            <a:ext cx="2438400" cy="55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930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4" name="Picture 8"/>
          <p:cNvPicPr>
            <a:picLocks noChangeAspect="1"/>
          </p:cNvPicPr>
          <p:nvPr userDrawn="1"/>
        </p:nvPicPr>
        <p:blipFill>
          <a:blip r:embed="rId2">
            <a:extLst>
              <a:ext uri="{28A0092B-C50C-407E-A947-70E740481C1C}">
                <a14:useLocalDpi xmlns:a14="http://schemas.microsoft.com/office/drawing/2010/main" val="0"/>
              </a:ext>
            </a:extLst>
          </a:blip>
          <a:srcRect b="20807"/>
          <a:stretch>
            <a:fillRect/>
          </a:stretch>
        </p:blipFill>
        <p:spPr bwMode="auto">
          <a:xfrm>
            <a:off x="76200" y="81788"/>
            <a:ext cx="2438400" cy="55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364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8"/>
          <p:cNvPicPr>
            <a:picLocks noChangeAspect="1"/>
          </p:cNvPicPr>
          <p:nvPr userDrawn="1"/>
        </p:nvPicPr>
        <p:blipFill>
          <a:blip r:embed="rId2">
            <a:extLst>
              <a:ext uri="{28A0092B-C50C-407E-A947-70E740481C1C}">
                <a14:useLocalDpi xmlns:a14="http://schemas.microsoft.com/office/drawing/2010/main" val="0"/>
              </a:ext>
            </a:extLst>
          </a:blip>
          <a:srcRect b="20807"/>
          <a:stretch>
            <a:fillRect/>
          </a:stretch>
        </p:blipFill>
        <p:spPr bwMode="auto">
          <a:xfrm>
            <a:off x="76200" y="81788"/>
            <a:ext cx="2438400" cy="55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281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0262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147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5693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rcRect b="20807"/>
          <a:stretch>
            <a:fillRect/>
          </a:stretch>
        </p:blipFill>
        <p:spPr bwMode="auto">
          <a:xfrm>
            <a:off x="76200" y="81788"/>
            <a:ext cx="2438400" cy="55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7778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6875"/>
            <a:ext cx="8229600" cy="813545"/>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92983"/>
            <a:ext cx="8229600" cy="3912977"/>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pic>
        <p:nvPicPr>
          <p:cNvPr id="6" name="Picture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41554" y="6265439"/>
            <a:ext cx="2801696" cy="315191"/>
          </a:xfrm>
          <a:prstGeom prst="rect">
            <a:avLst/>
          </a:prstGeom>
        </p:spPr>
      </p:pic>
    </p:spTree>
    <p:extLst>
      <p:ext uri="{BB962C8B-B14F-4D97-AF65-F5344CB8AC3E}">
        <p14:creationId xmlns:p14="http://schemas.microsoft.com/office/powerpoint/2010/main" val="91589295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Lst>
  <p:txStyles>
    <p:titleStyle>
      <a:lvl1pPr algn="l" defTabSz="457200" rtl="0" eaLnBrk="1" latinLnBrk="0" hangingPunct="1">
        <a:lnSpc>
          <a:spcPct val="94000"/>
        </a:lnSpc>
        <a:spcBef>
          <a:spcPct val="0"/>
        </a:spcBef>
        <a:buNone/>
        <a:defRPr sz="3000" b="1" i="0" kern="1200">
          <a:solidFill>
            <a:schemeClr val="accent2"/>
          </a:solidFill>
          <a:latin typeface="+mj-lt"/>
          <a:ea typeface="+mj-ea"/>
          <a:cs typeface="Arial"/>
        </a:defRPr>
      </a:lvl1pPr>
    </p:titleStyle>
    <p:bodyStyle>
      <a:lvl1pPr marL="292100" indent="-292100" algn="l" defTabSz="457200" rtl="0" eaLnBrk="1" latinLnBrk="0" hangingPunct="1">
        <a:spcBef>
          <a:spcPts val="1400"/>
        </a:spcBef>
        <a:buClr>
          <a:schemeClr val="accent2"/>
        </a:buClr>
        <a:buFont typeface="Wingdings" charset="2"/>
        <a:buChar char="§"/>
        <a:defRPr sz="2400" b="0" i="0" kern="1200">
          <a:solidFill>
            <a:schemeClr val="bg1">
              <a:lumMod val="95000"/>
            </a:schemeClr>
          </a:solidFill>
          <a:latin typeface="+mn-lt"/>
          <a:ea typeface="+mn-ea"/>
          <a:cs typeface="Arial"/>
        </a:defRPr>
      </a:lvl1pPr>
      <a:lvl2pPr marL="742950" indent="-285750" algn="l" defTabSz="457200" rtl="0" eaLnBrk="1" latinLnBrk="0" hangingPunct="1">
        <a:spcBef>
          <a:spcPct val="20000"/>
        </a:spcBef>
        <a:buClr>
          <a:schemeClr val="accent3"/>
        </a:buClr>
        <a:buFont typeface="Arial"/>
        <a:buChar char="•"/>
        <a:defRPr sz="2200" b="0" i="0" kern="1200">
          <a:solidFill>
            <a:schemeClr val="bg1">
              <a:lumMod val="95000"/>
            </a:schemeClr>
          </a:solidFill>
          <a:latin typeface="+mn-lt"/>
          <a:ea typeface="+mn-ea"/>
          <a:cs typeface="Arial"/>
        </a:defRPr>
      </a:lvl2pPr>
      <a:lvl3pPr marL="1143000" indent="-228600" algn="l" defTabSz="457200" rtl="0" eaLnBrk="1" latinLnBrk="0" hangingPunct="1">
        <a:spcBef>
          <a:spcPct val="20000"/>
        </a:spcBef>
        <a:buClr>
          <a:schemeClr val="bg1"/>
        </a:buClr>
        <a:buFont typeface="Lucida Grande"/>
        <a:buChar char="-"/>
        <a:defRPr sz="2000" b="0" i="0" kern="1200">
          <a:solidFill>
            <a:schemeClr val="bg1">
              <a:lumMod val="95000"/>
            </a:schemeClr>
          </a:solidFill>
          <a:latin typeface="+mn-lt"/>
          <a:ea typeface="+mn-ea"/>
          <a:cs typeface="Arial"/>
        </a:defRPr>
      </a:lvl3pPr>
      <a:lvl4pPr marL="1371600" indent="0" algn="l" defTabSz="457200" rtl="0" eaLnBrk="1" latinLnBrk="0" hangingPunct="1">
        <a:spcBef>
          <a:spcPct val="20000"/>
        </a:spcBef>
        <a:buFont typeface="Arial"/>
        <a:buNone/>
        <a:defRPr sz="1800" b="0" i="1" kern="1200">
          <a:solidFill>
            <a:schemeClr val="bg1">
              <a:lumMod val="95000"/>
            </a:schemeClr>
          </a:solidFill>
          <a:latin typeface="+mn-lt"/>
          <a:ea typeface="+mn-ea"/>
          <a:cs typeface="Arial"/>
        </a:defRPr>
      </a:lvl4pPr>
      <a:lvl5pPr marL="2057400" indent="-228600" algn="l" defTabSz="457200" rtl="0" eaLnBrk="1" latinLnBrk="0" hangingPunct="1">
        <a:spcBef>
          <a:spcPct val="20000"/>
        </a:spcBef>
        <a:buFont typeface="Arial"/>
        <a:buChar char="»"/>
        <a:defRPr sz="1800" b="0" i="0" kern="1200">
          <a:solidFill>
            <a:schemeClr val="bg1">
              <a:lumMod val="95000"/>
            </a:schemeClr>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624" y="1042294"/>
            <a:ext cx="8738753" cy="1973839"/>
          </a:xfrm>
        </p:spPr>
        <p:txBody>
          <a:bodyPr anchor="t"/>
          <a:lstStyle/>
          <a:p>
            <a:pPr algn="ctr"/>
            <a:r>
              <a:rPr lang="en-US" sz="2600" dirty="0" smtClean="0">
                <a:solidFill>
                  <a:schemeClr val="accent2"/>
                </a:solidFill>
              </a:rPr>
              <a:t>Effects of </a:t>
            </a:r>
            <a:r>
              <a:rPr lang="en-US" sz="2600" dirty="0" err="1" smtClean="0">
                <a:solidFill>
                  <a:schemeClr val="accent2"/>
                </a:solidFill>
              </a:rPr>
              <a:t>Ranolazine</a:t>
            </a:r>
            <a:r>
              <a:rPr lang="en-US" sz="2600" dirty="0" smtClean="0">
                <a:solidFill>
                  <a:schemeClr val="accent2"/>
                </a:solidFill>
              </a:rPr>
              <a:t> on Angina </a:t>
            </a:r>
            <a:r>
              <a:rPr lang="en-US" sz="2600" dirty="0">
                <a:solidFill>
                  <a:schemeClr val="accent2"/>
                </a:solidFill>
              </a:rPr>
              <a:t>and Quality of Life Following </a:t>
            </a:r>
            <a:r>
              <a:rPr lang="en-US" sz="2600" dirty="0" smtClean="0">
                <a:solidFill>
                  <a:schemeClr val="accent2"/>
                </a:solidFill>
              </a:rPr>
              <a:t>PCI with </a:t>
            </a:r>
            <a:r>
              <a:rPr lang="en-US" sz="2600" dirty="0">
                <a:solidFill>
                  <a:schemeClr val="accent2"/>
                </a:solidFill>
              </a:rPr>
              <a:t>Incomplete </a:t>
            </a:r>
            <a:r>
              <a:rPr lang="en-US" sz="2600" dirty="0" smtClean="0">
                <a:solidFill>
                  <a:schemeClr val="accent2"/>
                </a:solidFill>
              </a:rPr>
              <a:t>Revascularization</a:t>
            </a:r>
            <a:br>
              <a:rPr lang="en-US" sz="2600" dirty="0" smtClean="0">
                <a:solidFill>
                  <a:schemeClr val="accent2"/>
                </a:solidFill>
              </a:rPr>
            </a:br>
            <a:r>
              <a:rPr lang="en-US" sz="2600" dirty="0" smtClean="0">
                <a:solidFill>
                  <a:schemeClr val="accent2"/>
                </a:solidFill>
              </a:rPr>
              <a:t> --</a:t>
            </a:r>
            <a:br>
              <a:rPr lang="en-US" sz="2600" dirty="0" smtClean="0">
                <a:solidFill>
                  <a:schemeClr val="accent2"/>
                </a:solidFill>
              </a:rPr>
            </a:br>
            <a:r>
              <a:rPr lang="en-US" sz="2600" dirty="0" smtClean="0">
                <a:solidFill>
                  <a:schemeClr val="accent2"/>
                </a:solidFill>
              </a:rPr>
              <a:t>The </a:t>
            </a:r>
            <a:r>
              <a:rPr lang="en-US" sz="2600" dirty="0" err="1">
                <a:solidFill>
                  <a:schemeClr val="accent2"/>
                </a:solidFill>
              </a:rPr>
              <a:t>Ranolazine</a:t>
            </a:r>
            <a:r>
              <a:rPr lang="en-US" sz="2600" dirty="0">
                <a:solidFill>
                  <a:schemeClr val="accent2"/>
                </a:solidFill>
              </a:rPr>
              <a:t> for Incomplete Vessel Revascularization (RIVER-PCI) </a:t>
            </a:r>
            <a:r>
              <a:rPr lang="en-US" sz="2600" dirty="0" smtClean="0">
                <a:solidFill>
                  <a:schemeClr val="accent2"/>
                </a:solidFill>
              </a:rPr>
              <a:t>Trial</a:t>
            </a:r>
            <a:endParaRPr lang="en-US" sz="2600" dirty="0">
              <a:solidFill>
                <a:schemeClr val="accent2"/>
              </a:solidFill>
            </a:endParaRPr>
          </a:p>
        </p:txBody>
      </p:sp>
      <p:sp>
        <p:nvSpPr>
          <p:cNvPr id="3" name="Subtitle 2"/>
          <p:cNvSpPr>
            <a:spLocks noGrp="1"/>
          </p:cNvSpPr>
          <p:nvPr>
            <p:ph type="subTitle" idx="1"/>
          </p:nvPr>
        </p:nvSpPr>
        <p:spPr>
          <a:xfrm>
            <a:off x="519545" y="3336564"/>
            <a:ext cx="8104911" cy="1206641"/>
          </a:xfrm>
        </p:spPr>
        <p:txBody>
          <a:bodyPr/>
          <a:lstStyle/>
          <a:p>
            <a:pPr algn="ctr"/>
            <a:r>
              <a:rPr lang="en-US" sz="1800" dirty="0" smtClean="0"/>
              <a:t>Karen P. Alexander, Giora </a:t>
            </a:r>
            <a:r>
              <a:rPr lang="en-US" sz="1800" dirty="0"/>
              <a:t>Weisz, Kristi Prather, Stefan James, Daniel B. Mark, Kevin J. Anstrom,  Linda Davidson-Ray, </a:t>
            </a:r>
            <a:r>
              <a:rPr lang="it-IT" sz="1800" dirty="0"/>
              <a:t>Adam Witkowski, Angel J. Mulkay, </a:t>
            </a:r>
            <a:r>
              <a:rPr lang="it-IT" sz="1800" dirty="0" smtClean="0"/>
              <a:t/>
            </a:r>
            <a:br>
              <a:rPr lang="it-IT" sz="1800" dirty="0" smtClean="0"/>
            </a:br>
            <a:r>
              <a:rPr lang="en-US" sz="1800" dirty="0" smtClean="0"/>
              <a:t>Anna </a:t>
            </a:r>
            <a:r>
              <a:rPr lang="en-US" sz="1800" dirty="0" err="1"/>
              <a:t>Osmukhina</a:t>
            </a:r>
            <a:r>
              <a:rPr lang="en-US" sz="1800" dirty="0"/>
              <a:t>, </a:t>
            </a:r>
            <a:r>
              <a:rPr lang="it-IT" sz="1800" dirty="0"/>
              <a:t>Ramin Farzaneh-Far, </a:t>
            </a:r>
            <a:r>
              <a:rPr lang="it-IT" sz="1800" dirty="0" smtClean="0"/>
              <a:t>Ori </a:t>
            </a:r>
            <a:r>
              <a:rPr lang="it-IT" sz="1800" dirty="0"/>
              <a:t>Ben-Yehuda, </a:t>
            </a:r>
            <a:r>
              <a:rPr lang="it-IT" sz="1800" dirty="0" smtClean="0"/>
              <a:t/>
            </a:r>
            <a:br>
              <a:rPr lang="it-IT" sz="1800" dirty="0" smtClean="0"/>
            </a:br>
            <a:r>
              <a:rPr lang="en-US" sz="1800" dirty="0" smtClean="0"/>
              <a:t>Gregg </a:t>
            </a:r>
            <a:r>
              <a:rPr lang="en-US" sz="1800" dirty="0"/>
              <a:t>W. Stone, E. Magnus Ohman</a:t>
            </a:r>
          </a:p>
          <a:p>
            <a:endParaRPr lang="en-US" sz="2000" dirty="0"/>
          </a:p>
        </p:txBody>
      </p:sp>
      <p:sp>
        <p:nvSpPr>
          <p:cNvPr id="4" name="Rectangle 3"/>
          <p:cNvSpPr/>
          <p:nvPr/>
        </p:nvSpPr>
        <p:spPr>
          <a:xfrm>
            <a:off x="1639416" y="4893410"/>
            <a:ext cx="5865169" cy="646331"/>
          </a:xfrm>
          <a:prstGeom prst="rect">
            <a:avLst/>
          </a:prstGeom>
        </p:spPr>
        <p:txBody>
          <a:bodyPr wrap="square">
            <a:spAutoFit/>
          </a:bodyPr>
          <a:lstStyle/>
          <a:p>
            <a:pPr algn="ctr">
              <a:defRPr/>
            </a:pPr>
            <a:r>
              <a:rPr lang="en-US" sz="2000" b="1" dirty="0">
                <a:solidFill>
                  <a:schemeClr val="accent2"/>
                </a:solidFill>
                <a:effectLst>
                  <a:outerShdw blurRad="38100" dist="38100" dir="2700000" algn="tl">
                    <a:srgbClr val="000000">
                      <a:alpha val="43137"/>
                    </a:srgbClr>
                  </a:outerShdw>
                </a:effectLst>
              </a:rPr>
              <a:t>For the RIVER-PCI Investigators</a:t>
            </a:r>
            <a:r>
              <a:rPr lang="en-US" sz="2000" i="1" dirty="0">
                <a:solidFill>
                  <a:schemeClr val="accent2"/>
                </a:solidFill>
                <a:effectLst>
                  <a:outerShdw blurRad="38100" dist="38100" dir="2700000" algn="tl">
                    <a:srgbClr val="000000">
                      <a:alpha val="43137"/>
                    </a:srgbClr>
                  </a:outerShdw>
                </a:effectLst>
              </a:rPr>
              <a:t/>
            </a:r>
            <a:br>
              <a:rPr lang="en-US" sz="2000" i="1" dirty="0">
                <a:solidFill>
                  <a:schemeClr val="accent2"/>
                </a:solidFill>
                <a:effectLst>
                  <a:outerShdw blurRad="38100" dist="38100" dir="2700000" algn="tl">
                    <a:srgbClr val="000000">
                      <a:alpha val="43137"/>
                    </a:srgbClr>
                  </a:outerShdw>
                </a:effectLst>
              </a:rPr>
            </a:br>
            <a:r>
              <a:rPr lang="en-US" sz="1600" dirty="0" smtClean="0">
                <a:solidFill>
                  <a:schemeClr val="bg1"/>
                </a:solidFill>
              </a:rPr>
              <a:t>ClinicalTrials.gov  </a:t>
            </a:r>
            <a:r>
              <a:rPr lang="en-US" sz="1600" dirty="0">
                <a:solidFill>
                  <a:schemeClr val="bg1"/>
                </a:solidFill>
              </a:rPr>
              <a:t>NCT01442038</a:t>
            </a:r>
          </a:p>
        </p:txBody>
      </p:sp>
      <p:sp>
        <p:nvSpPr>
          <p:cNvPr id="5" name="Rectangle 4"/>
          <p:cNvSpPr/>
          <p:nvPr/>
        </p:nvSpPr>
        <p:spPr>
          <a:xfrm>
            <a:off x="3222104" y="10105"/>
            <a:ext cx="5719273" cy="338554"/>
          </a:xfrm>
          <a:prstGeom prst="rect">
            <a:avLst/>
          </a:prstGeom>
        </p:spPr>
        <p:txBody>
          <a:bodyPr wrap="square">
            <a:spAutoFit/>
          </a:bodyPr>
          <a:lstStyle/>
          <a:p>
            <a:r>
              <a:rPr lang="en-US" sz="1600" dirty="0">
                <a:solidFill>
                  <a:srgbClr val="FF0000"/>
                </a:solidFill>
              </a:rPr>
              <a:t>Embargoed Until 10:45 a.m. ET, Tuesday, Nov. 10, 2015</a:t>
            </a:r>
          </a:p>
        </p:txBody>
      </p:sp>
    </p:spTree>
    <p:extLst>
      <p:ext uri="{BB962C8B-B14F-4D97-AF65-F5344CB8AC3E}">
        <p14:creationId xmlns:p14="http://schemas.microsoft.com/office/powerpoint/2010/main" val="3197251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4"/>
          <p:cNvSpPr txBox="1">
            <a:spLocks/>
          </p:cNvSpPr>
          <p:nvPr/>
        </p:nvSpPr>
        <p:spPr>
          <a:xfrm>
            <a:off x="4611430" y="6286526"/>
            <a:ext cx="4327525" cy="330200"/>
          </a:xfrm>
          <a:prstGeom prst="rect">
            <a:avLst/>
          </a:prstGeom>
        </p:spPr>
        <p:txBody>
          <a:bodyPr/>
          <a:lstStyle>
            <a:defPPr>
              <a:defRPr lang="en-US"/>
            </a:defPPr>
            <a:lvl1pPr algn="l" rtl="0" fontAlgn="base">
              <a:spcBef>
                <a:spcPct val="0"/>
              </a:spcBef>
              <a:spcAft>
                <a:spcPct val="0"/>
              </a:spcAft>
              <a:defRPr b="1" i="1" kern="1200">
                <a:solidFill>
                  <a:srgbClr val="FFCC99"/>
                </a:solidFill>
                <a:latin typeface="Arial" charset="0"/>
                <a:ea typeface="ヒラギノ角ゴ Pro W3"/>
                <a:cs typeface="Arial" charset="0"/>
              </a:defRPr>
            </a:lvl1pPr>
            <a:lvl2pPr marL="457200" algn="l" rtl="0" fontAlgn="base">
              <a:spcBef>
                <a:spcPct val="0"/>
              </a:spcBef>
              <a:spcAft>
                <a:spcPct val="0"/>
              </a:spcAft>
              <a:defRPr b="1" i="1" kern="1200">
                <a:solidFill>
                  <a:srgbClr val="FFCC99"/>
                </a:solidFill>
                <a:latin typeface="Arial" charset="0"/>
                <a:ea typeface="ヒラギノ角ゴ Pro W3"/>
                <a:cs typeface="Arial" charset="0"/>
              </a:defRPr>
            </a:lvl2pPr>
            <a:lvl3pPr marL="914400" algn="l" rtl="0" fontAlgn="base">
              <a:spcBef>
                <a:spcPct val="0"/>
              </a:spcBef>
              <a:spcAft>
                <a:spcPct val="0"/>
              </a:spcAft>
              <a:defRPr b="1" i="1" kern="1200">
                <a:solidFill>
                  <a:srgbClr val="FFCC99"/>
                </a:solidFill>
                <a:latin typeface="Arial" charset="0"/>
                <a:ea typeface="ヒラギノ角ゴ Pro W3"/>
                <a:cs typeface="Arial" charset="0"/>
              </a:defRPr>
            </a:lvl3pPr>
            <a:lvl4pPr marL="1371600" algn="l" rtl="0" fontAlgn="base">
              <a:spcBef>
                <a:spcPct val="0"/>
              </a:spcBef>
              <a:spcAft>
                <a:spcPct val="0"/>
              </a:spcAft>
              <a:defRPr b="1" i="1" kern="1200">
                <a:solidFill>
                  <a:srgbClr val="FFCC99"/>
                </a:solidFill>
                <a:latin typeface="Arial" charset="0"/>
                <a:ea typeface="ヒラギノ角ゴ Pro W3"/>
                <a:cs typeface="Arial" charset="0"/>
              </a:defRPr>
            </a:lvl4pPr>
            <a:lvl5pPr marL="1828800" algn="l" rtl="0" fontAlgn="base">
              <a:spcBef>
                <a:spcPct val="0"/>
              </a:spcBef>
              <a:spcAft>
                <a:spcPct val="0"/>
              </a:spcAft>
              <a:defRPr b="1" i="1" kern="1200">
                <a:solidFill>
                  <a:srgbClr val="FFCC99"/>
                </a:solidFill>
                <a:latin typeface="Arial" charset="0"/>
                <a:ea typeface="ヒラギノ角ゴ Pro W3"/>
                <a:cs typeface="Arial" charset="0"/>
              </a:defRPr>
            </a:lvl5pPr>
            <a:lvl6pPr marL="2286000" algn="l" defTabSz="914400" rtl="0" eaLnBrk="1" latinLnBrk="0" hangingPunct="1">
              <a:defRPr b="1" i="1" kern="1200">
                <a:solidFill>
                  <a:srgbClr val="FFCC99"/>
                </a:solidFill>
                <a:latin typeface="Arial" charset="0"/>
                <a:ea typeface="ヒラギノ角ゴ Pro W3"/>
                <a:cs typeface="Arial" charset="0"/>
              </a:defRPr>
            </a:lvl6pPr>
            <a:lvl7pPr marL="2743200" algn="l" defTabSz="914400" rtl="0" eaLnBrk="1" latinLnBrk="0" hangingPunct="1">
              <a:defRPr b="1" i="1" kern="1200">
                <a:solidFill>
                  <a:srgbClr val="FFCC99"/>
                </a:solidFill>
                <a:latin typeface="Arial" charset="0"/>
                <a:ea typeface="ヒラギノ角ゴ Pro W3"/>
                <a:cs typeface="Arial" charset="0"/>
              </a:defRPr>
            </a:lvl7pPr>
            <a:lvl8pPr marL="3200400" algn="l" defTabSz="914400" rtl="0" eaLnBrk="1" latinLnBrk="0" hangingPunct="1">
              <a:defRPr b="1" i="1" kern="1200">
                <a:solidFill>
                  <a:srgbClr val="FFCC99"/>
                </a:solidFill>
                <a:latin typeface="Arial" charset="0"/>
                <a:ea typeface="ヒラギノ角ゴ Pro W3"/>
                <a:cs typeface="Arial" charset="0"/>
              </a:defRPr>
            </a:lvl8pPr>
            <a:lvl9pPr marL="3657600" algn="l" defTabSz="914400" rtl="0" eaLnBrk="1" latinLnBrk="0" hangingPunct="1">
              <a:defRPr b="1" i="1" kern="1200">
                <a:solidFill>
                  <a:srgbClr val="FFCC99"/>
                </a:solidFill>
                <a:latin typeface="Arial" charset="0"/>
                <a:ea typeface="ヒラギノ角ゴ Pro W3"/>
                <a:cs typeface="Arial" charset="0"/>
              </a:defRPr>
            </a:lvl9pPr>
          </a:lstStyle>
          <a:p>
            <a:pPr algn="r" eaLnBrk="1" hangingPunct="1">
              <a:defRPr/>
            </a:pPr>
            <a:r>
              <a:rPr lang="en-US" sz="1200" i="0" dirty="0" smtClean="0">
                <a:solidFill>
                  <a:srgbClr val="A6A6A6"/>
                </a:solidFill>
              </a:rPr>
              <a:t>Weisz G et al. </a:t>
            </a:r>
            <a:r>
              <a:rPr lang="en-US" sz="1200" dirty="0" smtClean="0">
                <a:solidFill>
                  <a:srgbClr val="A6A6A6"/>
                </a:solidFill>
              </a:rPr>
              <a:t>Am Heart J </a:t>
            </a:r>
            <a:r>
              <a:rPr lang="en-US" sz="1200" i="0" dirty="0" smtClean="0">
                <a:solidFill>
                  <a:srgbClr val="A6A6A6"/>
                </a:solidFill>
              </a:rPr>
              <a:t>2013;166:953-959</a:t>
            </a:r>
            <a:endParaRPr lang="en-US" sz="1200" i="0" dirty="0">
              <a:solidFill>
                <a:srgbClr val="A6A6A6"/>
              </a:solidFill>
            </a:endParaRPr>
          </a:p>
        </p:txBody>
      </p:sp>
      <p:cxnSp>
        <p:nvCxnSpPr>
          <p:cNvPr id="29" name="Straight Arrow Connector 28"/>
          <p:cNvCxnSpPr/>
          <p:nvPr/>
        </p:nvCxnSpPr>
        <p:spPr bwMode="gray">
          <a:xfrm>
            <a:off x="7069920" y="3739625"/>
            <a:ext cx="0" cy="438150"/>
          </a:xfrm>
          <a:prstGeom prst="straightConnector1">
            <a:avLst/>
          </a:prstGeom>
          <a:ln w="57150" cap="sq">
            <a:solidFill>
              <a:srgbClr val="FFFFFF"/>
            </a:solidFill>
            <a:miter lim="800000"/>
            <a:headEnd type="none" w="med"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bwMode="gray">
          <a:xfrm>
            <a:off x="4945845" y="5144033"/>
            <a:ext cx="0" cy="308111"/>
          </a:xfrm>
          <a:prstGeom prst="straightConnector1">
            <a:avLst/>
          </a:prstGeom>
          <a:ln w="57150" cap="sq">
            <a:solidFill>
              <a:srgbClr val="FFFFFF"/>
            </a:solidFill>
            <a:miter lim="800000"/>
            <a:headEnd type="none" w="med"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bwMode="gray">
          <a:xfrm>
            <a:off x="2802720" y="3739625"/>
            <a:ext cx="0" cy="438150"/>
          </a:xfrm>
          <a:prstGeom prst="straightConnector1">
            <a:avLst/>
          </a:prstGeom>
          <a:ln w="57150" cap="sq">
            <a:solidFill>
              <a:srgbClr val="FFFFFF"/>
            </a:solidFill>
            <a:miter lim="800000"/>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12294" name="TextBox 16"/>
          <p:cNvSpPr txBox="1">
            <a:spLocks noChangeArrowheads="1"/>
          </p:cNvSpPr>
          <p:nvPr/>
        </p:nvSpPr>
        <p:spPr bwMode="gray">
          <a:xfrm>
            <a:off x="4259235" y="3256207"/>
            <a:ext cx="14763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buNone/>
              <a:defRPr/>
            </a:pPr>
            <a:r>
              <a:rPr lang="en-US" sz="1600" b="1" i="0" dirty="0" smtClean="0">
                <a:solidFill>
                  <a:schemeClr val="bg1"/>
                </a:solidFill>
                <a:effectLst>
                  <a:outerShdw blurRad="38100" dist="38100" dir="2700000" algn="tl">
                    <a:srgbClr val="000000">
                      <a:alpha val="43137"/>
                    </a:srgbClr>
                  </a:outerShdw>
                </a:effectLst>
                <a:ea typeface="ヒラギノ角ゴ Pro W3" charset="0"/>
                <a:cs typeface="ヒラギノ角ゴ Pro W3" charset="0"/>
              </a:rPr>
              <a:t>245 </a:t>
            </a:r>
            <a:r>
              <a:rPr lang="en-US" sz="1600" b="1" i="0" dirty="0">
                <a:solidFill>
                  <a:schemeClr val="bg1"/>
                </a:solidFill>
                <a:effectLst>
                  <a:outerShdw blurRad="38100" dist="38100" dir="2700000" algn="tl">
                    <a:srgbClr val="000000">
                      <a:alpha val="43137"/>
                    </a:srgbClr>
                  </a:outerShdw>
                </a:effectLst>
                <a:ea typeface="ヒラギノ角ゴ Pro W3" charset="0"/>
                <a:cs typeface="ヒラギノ角ゴ Pro W3" charset="0"/>
              </a:rPr>
              <a:t>sites </a:t>
            </a:r>
          </a:p>
          <a:p>
            <a:pPr algn="ctr" eaLnBrk="1" hangingPunct="1">
              <a:buNone/>
              <a:defRPr/>
            </a:pPr>
            <a:r>
              <a:rPr lang="en-US" sz="1600" b="1" i="0" dirty="0">
                <a:solidFill>
                  <a:schemeClr val="bg1"/>
                </a:solidFill>
                <a:effectLst>
                  <a:outerShdw blurRad="38100" dist="38100" dir="2700000" algn="tl">
                    <a:srgbClr val="000000">
                      <a:alpha val="43137"/>
                    </a:srgbClr>
                  </a:outerShdw>
                </a:effectLst>
                <a:ea typeface="ヒラギノ角ゴ Pro W3" charset="0"/>
                <a:cs typeface="ヒラギノ角ゴ Pro W3" charset="0"/>
              </a:rPr>
              <a:t>15 countries</a:t>
            </a:r>
          </a:p>
        </p:txBody>
      </p:sp>
      <p:sp>
        <p:nvSpPr>
          <p:cNvPr id="14345" name="TextBox 10"/>
          <p:cNvSpPr txBox="1">
            <a:spLocks noChangeArrowheads="1"/>
          </p:cNvSpPr>
          <p:nvPr/>
        </p:nvSpPr>
        <p:spPr bwMode="gray">
          <a:xfrm>
            <a:off x="3468022" y="2603023"/>
            <a:ext cx="2941831" cy="507831"/>
          </a:xfrm>
          <a:prstGeom prst="rect">
            <a:avLst/>
          </a:prstGeom>
          <a:noFill/>
          <a:ln>
            <a:noFill/>
          </a:ln>
          <a:extLst/>
        </p:spPr>
        <p:txBody>
          <a:bodyPr wrap="none">
            <a:spAutoFit/>
          </a:bodyPr>
          <a:lstStyle>
            <a:lvl1pPr eaLnBrk="0" hangingPunct="0">
              <a:defRPr sz="1600">
                <a:solidFill>
                  <a:schemeClr val="tx1"/>
                </a:solidFill>
                <a:latin typeface="Arial" pitchFamily="34" charset="0"/>
                <a:ea typeface="ＭＳ Ｐゴシック" pitchFamily="34" charset="-128"/>
              </a:defRPr>
            </a:lvl1pPr>
            <a:lvl2pPr marL="742950" indent="-285750" eaLnBrk="0" hangingPunct="0">
              <a:defRPr sz="1600">
                <a:solidFill>
                  <a:schemeClr val="tx1"/>
                </a:solidFill>
                <a:latin typeface="Arial" pitchFamily="34" charset="0"/>
                <a:ea typeface="ＭＳ Ｐゴシック" pitchFamily="34" charset="-128"/>
              </a:defRPr>
            </a:lvl2pPr>
            <a:lvl3pPr marL="1143000" indent="-228600" eaLnBrk="0" hangingPunct="0">
              <a:defRPr sz="1600">
                <a:solidFill>
                  <a:schemeClr val="tx1"/>
                </a:solidFill>
                <a:latin typeface="Arial" pitchFamily="34" charset="0"/>
                <a:ea typeface="ＭＳ Ｐゴシック" pitchFamily="34" charset="-128"/>
              </a:defRPr>
            </a:lvl3pPr>
            <a:lvl4pPr marL="1600200" indent="-228600" eaLnBrk="0" hangingPunct="0">
              <a:defRPr sz="1600">
                <a:solidFill>
                  <a:schemeClr val="tx1"/>
                </a:solidFill>
                <a:latin typeface="Arial" pitchFamily="34" charset="0"/>
                <a:ea typeface="ＭＳ Ｐゴシック" pitchFamily="34" charset="-128"/>
              </a:defRPr>
            </a:lvl4pPr>
            <a:lvl5pPr marL="2057400" indent="-228600" eaLnBrk="0" hangingPunct="0">
              <a:defRPr sz="1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9pPr>
          </a:lstStyle>
          <a:p>
            <a:pPr algn="ctr" eaLnBrk="1" hangingPunct="1">
              <a:buNone/>
              <a:defRPr/>
            </a:pPr>
            <a:r>
              <a:rPr lang="en-US" b="1" i="0" dirty="0" smtClean="0">
                <a:solidFill>
                  <a:schemeClr val="bg1"/>
                </a:solidFill>
                <a:effectLst>
                  <a:outerShdw blurRad="38100" dist="38100" dir="2700000" algn="tl">
                    <a:srgbClr val="000000">
                      <a:alpha val="43137"/>
                    </a:srgbClr>
                  </a:outerShdw>
                </a:effectLst>
                <a:cs typeface="Arial" charset="0"/>
              </a:rPr>
              <a:t>1:1 Randomization</a:t>
            </a:r>
          </a:p>
          <a:p>
            <a:pPr algn="ctr" eaLnBrk="1" hangingPunct="1">
              <a:buNone/>
              <a:defRPr/>
            </a:pPr>
            <a:r>
              <a:rPr lang="en-US" sz="1100" b="1" i="0" dirty="0" smtClean="0">
                <a:solidFill>
                  <a:schemeClr val="bg1"/>
                </a:solidFill>
                <a:effectLst>
                  <a:outerShdw blurRad="38100" dist="38100" dir="2700000" algn="tl">
                    <a:srgbClr val="000000">
                      <a:alpha val="43137"/>
                    </a:srgbClr>
                  </a:outerShdw>
                </a:effectLst>
                <a:cs typeface="Arial" charset="0"/>
              </a:rPr>
              <a:t>Strata: ACS vs. non-ACS, DM vs. non-DM</a:t>
            </a:r>
          </a:p>
        </p:txBody>
      </p:sp>
      <p:sp>
        <p:nvSpPr>
          <p:cNvPr id="17" name="Text Placeholder 4"/>
          <p:cNvSpPr txBox="1">
            <a:spLocks/>
          </p:cNvSpPr>
          <p:nvPr/>
        </p:nvSpPr>
        <p:spPr bwMode="gray">
          <a:xfrm>
            <a:off x="2646904" y="4227051"/>
            <a:ext cx="4573726" cy="958104"/>
          </a:xfrm>
          <a:prstGeom prst="roundRect">
            <a:avLst>
              <a:gd name="adj" fmla="val 11032"/>
            </a:avLst>
          </a:prstGeom>
          <a:solidFill>
            <a:schemeClr val="tx2">
              <a:lumMod val="90000"/>
              <a:lumOff val="10000"/>
            </a:schemeClr>
          </a:solidFill>
          <a:ln w="28575" cap="flat" cmpd="sng" algn="ctr">
            <a:noFill/>
            <a:prstDash val="solid"/>
            <a:miter lim="800000"/>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lnSpc>
                <a:spcPct val="90000"/>
              </a:lnSpc>
              <a:spcBef>
                <a:spcPts val="400"/>
              </a:spcBef>
              <a:buClr>
                <a:srgbClr val="6F6F6F"/>
              </a:buClr>
              <a:buSzPct val="90000"/>
              <a:buNone/>
              <a:defRPr/>
            </a:pPr>
            <a:r>
              <a:rPr lang="en-US" sz="1600" b="1" i="0" dirty="0" smtClean="0">
                <a:solidFill>
                  <a:schemeClr val="bg1"/>
                </a:solidFill>
              </a:rPr>
              <a:t>Primary Endpoint</a:t>
            </a:r>
            <a:endParaRPr lang="en-US" sz="1600" b="1" i="0" dirty="0">
              <a:solidFill>
                <a:schemeClr val="bg1"/>
              </a:solidFill>
            </a:endParaRPr>
          </a:p>
          <a:p>
            <a:pPr algn="ctr" eaLnBrk="1" hangingPunct="1">
              <a:lnSpc>
                <a:spcPct val="90000"/>
              </a:lnSpc>
              <a:spcBef>
                <a:spcPts val="400"/>
              </a:spcBef>
              <a:buClr>
                <a:srgbClr val="6F6F6F"/>
              </a:buClr>
              <a:buSzPct val="90000"/>
              <a:buNone/>
              <a:defRPr/>
            </a:pPr>
            <a:r>
              <a:rPr lang="en-US" sz="1600" b="1" i="0" dirty="0" smtClean="0">
                <a:solidFill>
                  <a:schemeClr val="bg1"/>
                </a:solidFill>
              </a:rPr>
              <a:t>Ischemia-driven revascularization </a:t>
            </a:r>
            <a:r>
              <a:rPr lang="en-US" sz="1600" b="1" dirty="0" smtClean="0">
                <a:solidFill>
                  <a:schemeClr val="bg1"/>
                </a:solidFill>
              </a:rPr>
              <a:t>or</a:t>
            </a:r>
            <a:r>
              <a:rPr lang="en-US" sz="1600" b="1" i="0" dirty="0" smtClean="0">
                <a:solidFill>
                  <a:schemeClr val="bg1"/>
                </a:solidFill>
              </a:rPr>
              <a:t/>
            </a:r>
            <a:br>
              <a:rPr lang="en-US" sz="1600" b="1" i="0" dirty="0" smtClean="0">
                <a:solidFill>
                  <a:schemeClr val="bg1"/>
                </a:solidFill>
              </a:rPr>
            </a:br>
            <a:r>
              <a:rPr lang="en-US" sz="1600" b="1" i="0" dirty="0" smtClean="0">
                <a:solidFill>
                  <a:schemeClr val="bg1"/>
                </a:solidFill>
              </a:rPr>
              <a:t>Ischemia-driven </a:t>
            </a:r>
            <a:r>
              <a:rPr lang="en-US" sz="1600" b="1" i="0" dirty="0">
                <a:solidFill>
                  <a:schemeClr val="bg1"/>
                </a:solidFill>
              </a:rPr>
              <a:t>hospitalization </a:t>
            </a:r>
          </a:p>
        </p:txBody>
      </p:sp>
      <p:sp>
        <p:nvSpPr>
          <p:cNvPr id="20" name="Text Placeholder 4"/>
          <p:cNvSpPr txBox="1">
            <a:spLocks/>
          </p:cNvSpPr>
          <p:nvPr/>
        </p:nvSpPr>
        <p:spPr bwMode="gray">
          <a:xfrm>
            <a:off x="3645328" y="5544010"/>
            <a:ext cx="2917246" cy="592988"/>
          </a:xfrm>
          <a:prstGeom prst="roundRect">
            <a:avLst>
              <a:gd name="adj" fmla="val 8057"/>
            </a:avLst>
          </a:prstGeom>
          <a:solidFill>
            <a:srgbClr val="CCFFCC"/>
          </a:solidFill>
          <a:ln w="28575" cap="flat" cmpd="sng" algn="ctr">
            <a:noFill/>
            <a:prstDash val="solid"/>
            <a:miter lim="800000"/>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anchor="ctr"/>
          <a:lstStyle>
            <a:lvl1pPr marL="0" indent="0" algn="ctr" rtl="0" eaLnBrk="0" fontAlgn="base" hangingPunct="0">
              <a:lnSpc>
                <a:spcPct val="90000"/>
              </a:lnSpc>
              <a:spcBef>
                <a:spcPct val="20000"/>
              </a:spcBef>
              <a:spcAft>
                <a:spcPct val="0"/>
              </a:spcAft>
              <a:buNone/>
              <a:defRPr kumimoji="0" lang="en-US" sz="2000" b="1" i="0" u="none" strike="noStrike" kern="1200" cap="none" normalizeH="0" baseline="0" dirty="0" smtClean="0">
                <a:ln>
                  <a:noFill/>
                </a:ln>
                <a:solidFill>
                  <a:schemeClr val="tx1"/>
                </a:solidFill>
                <a:effectLst/>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eaLnBrk="1" hangingPunct="1">
              <a:spcBef>
                <a:spcPts val="0"/>
              </a:spcBef>
              <a:buClr>
                <a:srgbClr val="6F6F6F"/>
              </a:buClr>
              <a:buSzPct val="90000"/>
              <a:defRPr/>
            </a:pPr>
            <a:r>
              <a:rPr sz="1600" dirty="0">
                <a:solidFill>
                  <a:srgbClr val="022453"/>
                </a:solidFill>
              </a:rPr>
              <a:t>Event driven </a:t>
            </a:r>
          </a:p>
          <a:p>
            <a:pPr eaLnBrk="1" hangingPunct="1">
              <a:spcBef>
                <a:spcPts val="0"/>
              </a:spcBef>
              <a:buClr>
                <a:srgbClr val="6F6F6F"/>
              </a:buClr>
              <a:buSzPct val="90000"/>
              <a:defRPr/>
            </a:pPr>
            <a:r>
              <a:rPr sz="1600" dirty="0">
                <a:solidFill>
                  <a:srgbClr val="022453"/>
                </a:solidFill>
              </a:rPr>
              <a:t>Minimum 1 Year Follow-up</a:t>
            </a:r>
          </a:p>
        </p:txBody>
      </p:sp>
      <p:sp>
        <p:nvSpPr>
          <p:cNvPr id="19" name="Text Placeholder 4"/>
          <p:cNvSpPr txBox="1">
            <a:spLocks/>
          </p:cNvSpPr>
          <p:nvPr/>
        </p:nvSpPr>
        <p:spPr bwMode="gray">
          <a:xfrm>
            <a:off x="1775467" y="3201651"/>
            <a:ext cx="2284999" cy="619063"/>
          </a:xfrm>
          <a:prstGeom prst="roundRect">
            <a:avLst>
              <a:gd name="adj" fmla="val 11032"/>
            </a:avLst>
          </a:prstGeom>
          <a:solidFill>
            <a:srgbClr val="E78621"/>
          </a:solidFill>
          <a:ln w="28575" cap="flat" cmpd="sng" algn="ctr">
            <a:noFill/>
            <a:prstDash val="solid"/>
            <a:miter lim="800000"/>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anchor="ctr"/>
          <a:lstStyle>
            <a:lvl1pPr marL="0" indent="0" algn="ctr" rtl="0" eaLnBrk="0" fontAlgn="base" hangingPunct="0">
              <a:lnSpc>
                <a:spcPct val="90000"/>
              </a:lnSpc>
              <a:spcBef>
                <a:spcPct val="20000"/>
              </a:spcBef>
              <a:spcAft>
                <a:spcPct val="0"/>
              </a:spcAft>
              <a:buNone/>
              <a:defRPr kumimoji="0" lang="en-US" sz="2000" b="1" i="0" u="none" strike="noStrike" kern="1200" cap="none" normalizeH="0" baseline="0" dirty="0" smtClean="0">
                <a:ln>
                  <a:noFill/>
                </a:ln>
                <a:solidFill>
                  <a:schemeClr val="tx1"/>
                </a:solidFill>
                <a:effectLst/>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eaLnBrk="1" hangingPunct="1">
              <a:spcBef>
                <a:spcPts val="0"/>
              </a:spcBef>
              <a:buClr>
                <a:srgbClr val="6F6F6F"/>
              </a:buClr>
              <a:buSzPct val="90000"/>
              <a:defRPr/>
            </a:pPr>
            <a:r>
              <a:rPr dirty="0" err="1">
                <a:solidFill>
                  <a:schemeClr val="tx2"/>
                </a:solidFill>
              </a:rPr>
              <a:t>Ranolazine</a:t>
            </a:r>
            <a:endParaRPr dirty="0">
              <a:solidFill>
                <a:schemeClr val="tx2"/>
              </a:solidFill>
            </a:endParaRPr>
          </a:p>
          <a:p>
            <a:pPr eaLnBrk="1" hangingPunct="1">
              <a:spcBef>
                <a:spcPts val="0"/>
              </a:spcBef>
              <a:buClr>
                <a:srgbClr val="6F6F6F"/>
              </a:buClr>
              <a:buSzPct val="90000"/>
              <a:defRPr/>
            </a:pPr>
            <a:r>
              <a:rPr sz="1800" b="0" dirty="0">
                <a:solidFill>
                  <a:schemeClr val="tx2"/>
                </a:solidFill>
              </a:rPr>
              <a:t>1000 mg BID</a:t>
            </a:r>
          </a:p>
        </p:txBody>
      </p:sp>
      <p:sp>
        <p:nvSpPr>
          <p:cNvPr id="21" name="Text Placeholder 4"/>
          <p:cNvSpPr txBox="1">
            <a:spLocks/>
          </p:cNvSpPr>
          <p:nvPr/>
        </p:nvSpPr>
        <p:spPr bwMode="gray">
          <a:xfrm>
            <a:off x="5985072" y="3189961"/>
            <a:ext cx="2169698" cy="663409"/>
          </a:xfrm>
          <a:prstGeom prst="roundRect">
            <a:avLst>
              <a:gd name="adj" fmla="val 11032"/>
            </a:avLst>
          </a:prstGeom>
          <a:solidFill>
            <a:srgbClr val="FFFF00"/>
          </a:solidFill>
          <a:ln w="28575" cap="flat" cmpd="sng" algn="ctr">
            <a:noFill/>
            <a:prstDash val="solid"/>
            <a:miter lim="800000"/>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anchor="ctr"/>
          <a:lstStyle>
            <a:lvl1pPr marL="0" indent="0" algn="ctr" rtl="0" eaLnBrk="0" fontAlgn="base" hangingPunct="0">
              <a:lnSpc>
                <a:spcPct val="90000"/>
              </a:lnSpc>
              <a:spcBef>
                <a:spcPct val="20000"/>
              </a:spcBef>
              <a:spcAft>
                <a:spcPct val="0"/>
              </a:spcAft>
              <a:buNone/>
              <a:defRPr kumimoji="0" lang="en-US" sz="2000" b="1" i="0" u="none" strike="noStrike" kern="1200" cap="none" normalizeH="0" baseline="0" dirty="0" smtClean="0">
                <a:ln>
                  <a:noFill/>
                </a:ln>
                <a:solidFill>
                  <a:schemeClr val="tx1"/>
                </a:solidFill>
                <a:effectLst/>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eaLnBrk="1" hangingPunct="1">
              <a:spcBef>
                <a:spcPts val="0"/>
              </a:spcBef>
              <a:buClr>
                <a:srgbClr val="6F6F6F"/>
              </a:buClr>
              <a:buSzPct val="90000"/>
              <a:defRPr/>
            </a:pPr>
            <a:r>
              <a:rPr dirty="0">
                <a:solidFill>
                  <a:srgbClr val="022453"/>
                </a:solidFill>
              </a:rPr>
              <a:t>Placebo</a:t>
            </a:r>
          </a:p>
        </p:txBody>
      </p:sp>
      <p:sp>
        <p:nvSpPr>
          <p:cNvPr id="22" name="Freeform 21"/>
          <p:cNvSpPr/>
          <p:nvPr/>
        </p:nvSpPr>
        <p:spPr bwMode="gray">
          <a:xfrm>
            <a:off x="2794783" y="1854737"/>
            <a:ext cx="2141537" cy="1308100"/>
          </a:xfrm>
          <a:custGeom>
            <a:avLst/>
            <a:gdLst>
              <a:gd name="connsiteX0" fmla="*/ 2266950 w 2266950"/>
              <a:gd name="connsiteY0" fmla="*/ 0 h 828675"/>
              <a:gd name="connsiteX1" fmla="*/ 2266950 w 2266950"/>
              <a:gd name="connsiteY1" fmla="*/ 400050 h 828675"/>
              <a:gd name="connsiteX2" fmla="*/ 0 w 2266950"/>
              <a:gd name="connsiteY2" fmla="*/ 400050 h 828675"/>
              <a:gd name="connsiteX3" fmla="*/ 0 w 2266950"/>
              <a:gd name="connsiteY3" fmla="*/ 828675 h 828675"/>
            </a:gdLst>
            <a:ahLst/>
            <a:cxnLst>
              <a:cxn ang="0">
                <a:pos x="connsiteX0" y="connsiteY0"/>
              </a:cxn>
              <a:cxn ang="0">
                <a:pos x="connsiteX1" y="connsiteY1"/>
              </a:cxn>
              <a:cxn ang="0">
                <a:pos x="connsiteX2" y="connsiteY2"/>
              </a:cxn>
              <a:cxn ang="0">
                <a:pos x="connsiteX3" y="connsiteY3"/>
              </a:cxn>
            </a:cxnLst>
            <a:rect l="l" t="t" r="r" b="b"/>
            <a:pathLst>
              <a:path w="2266950" h="828675">
                <a:moveTo>
                  <a:pt x="2266950" y="0"/>
                </a:moveTo>
                <a:lnTo>
                  <a:pt x="2266950" y="400050"/>
                </a:lnTo>
                <a:lnTo>
                  <a:pt x="0" y="400050"/>
                </a:lnTo>
                <a:lnTo>
                  <a:pt x="0" y="828675"/>
                </a:lnTo>
              </a:path>
            </a:pathLst>
          </a:custGeom>
          <a:ln w="57150" cap="sq">
            <a:solidFill>
              <a:schemeClr val="bg1"/>
            </a:solidFill>
            <a:miter lim="800000"/>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i="0" dirty="0">
              <a:solidFill>
                <a:srgbClr val="262626"/>
              </a:solidFill>
              <a:effectLst>
                <a:outerShdw blurRad="38100" dist="38100" dir="2700000" algn="tl">
                  <a:srgbClr val="000000">
                    <a:alpha val="43137"/>
                  </a:srgbClr>
                </a:outerShdw>
              </a:effectLst>
            </a:endParaRPr>
          </a:p>
        </p:txBody>
      </p:sp>
      <p:sp>
        <p:nvSpPr>
          <p:cNvPr id="24" name="Freeform 23"/>
          <p:cNvSpPr/>
          <p:nvPr/>
        </p:nvSpPr>
        <p:spPr bwMode="gray">
          <a:xfrm flipH="1">
            <a:off x="4936320" y="1854737"/>
            <a:ext cx="2160588" cy="1308100"/>
          </a:xfrm>
          <a:custGeom>
            <a:avLst/>
            <a:gdLst>
              <a:gd name="connsiteX0" fmla="*/ 2266950 w 2266950"/>
              <a:gd name="connsiteY0" fmla="*/ 0 h 828675"/>
              <a:gd name="connsiteX1" fmla="*/ 2266950 w 2266950"/>
              <a:gd name="connsiteY1" fmla="*/ 400050 h 828675"/>
              <a:gd name="connsiteX2" fmla="*/ 0 w 2266950"/>
              <a:gd name="connsiteY2" fmla="*/ 400050 h 828675"/>
              <a:gd name="connsiteX3" fmla="*/ 0 w 2266950"/>
              <a:gd name="connsiteY3" fmla="*/ 828675 h 828675"/>
            </a:gdLst>
            <a:ahLst/>
            <a:cxnLst>
              <a:cxn ang="0">
                <a:pos x="connsiteX0" y="connsiteY0"/>
              </a:cxn>
              <a:cxn ang="0">
                <a:pos x="connsiteX1" y="connsiteY1"/>
              </a:cxn>
              <a:cxn ang="0">
                <a:pos x="connsiteX2" y="connsiteY2"/>
              </a:cxn>
              <a:cxn ang="0">
                <a:pos x="connsiteX3" y="connsiteY3"/>
              </a:cxn>
            </a:cxnLst>
            <a:rect l="l" t="t" r="r" b="b"/>
            <a:pathLst>
              <a:path w="2266950" h="828675">
                <a:moveTo>
                  <a:pt x="2266950" y="0"/>
                </a:moveTo>
                <a:lnTo>
                  <a:pt x="2266950" y="400050"/>
                </a:lnTo>
                <a:lnTo>
                  <a:pt x="0" y="400050"/>
                </a:lnTo>
                <a:lnTo>
                  <a:pt x="0" y="828675"/>
                </a:lnTo>
              </a:path>
            </a:pathLst>
          </a:custGeom>
          <a:ln w="57150" cap="sq">
            <a:solidFill>
              <a:schemeClr val="bg1"/>
            </a:solidFill>
            <a:miter lim="800000"/>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i="0" dirty="0">
              <a:solidFill>
                <a:srgbClr val="262626"/>
              </a:solidFill>
              <a:effectLst>
                <a:outerShdw blurRad="38100" dist="38100" dir="2700000" algn="tl">
                  <a:srgbClr val="000000">
                    <a:alpha val="43137"/>
                  </a:srgbClr>
                </a:outerShdw>
              </a:effectLst>
            </a:endParaRPr>
          </a:p>
        </p:txBody>
      </p:sp>
      <p:sp>
        <p:nvSpPr>
          <p:cNvPr id="16" name="Text Placeholder 4"/>
          <p:cNvSpPr txBox="1">
            <a:spLocks/>
          </p:cNvSpPr>
          <p:nvPr/>
        </p:nvSpPr>
        <p:spPr bwMode="gray">
          <a:xfrm>
            <a:off x="2047005" y="1382988"/>
            <a:ext cx="5779275" cy="882441"/>
          </a:xfrm>
          <a:prstGeom prst="roundRect">
            <a:avLst>
              <a:gd name="adj" fmla="val 10040"/>
            </a:avLst>
          </a:prstGeom>
          <a:solidFill>
            <a:schemeClr val="tx2">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anchor="ctr"/>
          <a:lstStyle>
            <a:lvl1pPr marL="0" indent="0" algn="ctr" rtl="0" eaLnBrk="0" fontAlgn="base" hangingPunct="0">
              <a:lnSpc>
                <a:spcPct val="90000"/>
              </a:lnSpc>
              <a:spcBef>
                <a:spcPct val="20000"/>
              </a:spcBef>
              <a:spcAft>
                <a:spcPct val="0"/>
              </a:spcAft>
              <a:buNone/>
              <a:defRPr kumimoji="0" lang="en-US" sz="2000" b="1" i="0" u="none" strike="noStrike" kern="1200" cap="none" normalizeH="0" baseline="0" dirty="0" smtClean="0">
                <a:ln>
                  <a:noFill/>
                </a:ln>
                <a:solidFill>
                  <a:schemeClr val="tx1"/>
                </a:solidFill>
                <a:effectLst/>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spcBef>
                <a:spcPts val="300"/>
              </a:spcBef>
              <a:buClr>
                <a:srgbClr val="DADADA">
                  <a:lumMod val="50000"/>
                </a:srgbClr>
              </a:buClr>
              <a:buSzPct val="85000"/>
              <a:defRPr/>
            </a:pPr>
            <a:r>
              <a:rPr sz="1600" dirty="0">
                <a:solidFill>
                  <a:srgbClr val="FFFFFF"/>
                </a:solidFill>
                <a:effectLst>
                  <a:outerShdw blurRad="38100" dist="38100" dir="2700000" algn="tl">
                    <a:srgbClr val="000000">
                      <a:alpha val="43137"/>
                    </a:srgbClr>
                  </a:outerShdw>
                </a:effectLst>
              </a:rPr>
              <a:t>Patients with History of Chronic Angina AND Incomplete Revascularization After PCI </a:t>
            </a:r>
          </a:p>
          <a:p>
            <a:pPr>
              <a:spcBef>
                <a:spcPts val="300"/>
              </a:spcBef>
              <a:buClr>
                <a:srgbClr val="DADADA">
                  <a:lumMod val="50000"/>
                </a:srgbClr>
              </a:buClr>
              <a:buSzPct val="85000"/>
              <a:defRPr/>
            </a:pPr>
            <a:r>
              <a:rPr sz="1600" dirty="0">
                <a:solidFill>
                  <a:srgbClr val="FFFFFF"/>
                </a:solidFill>
                <a:effectLst>
                  <a:outerShdw blurRad="38100" dist="38100" dir="2700000" algn="tl">
                    <a:srgbClr val="000000">
                      <a:alpha val="43137"/>
                    </a:srgbClr>
                  </a:outerShdw>
                </a:effectLst>
              </a:rPr>
              <a:t>N=2600</a:t>
            </a:r>
          </a:p>
        </p:txBody>
      </p:sp>
      <p:sp>
        <p:nvSpPr>
          <p:cNvPr id="30" name="Text Box 14"/>
          <p:cNvSpPr txBox="1">
            <a:spLocks noChangeArrowheads="1"/>
          </p:cNvSpPr>
          <p:nvPr/>
        </p:nvSpPr>
        <p:spPr bwMode="auto">
          <a:xfrm rot="16200000">
            <a:off x="-628742" y="3861621"/>
            <a:ext cx="3574081" cy="3381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lang="en-US" sz="1600" b="1" i="0" dirty="0">
                <a:solidFill>
                  <a:srgbClr val="FFFFFF"/>
                </a:solidFill>
                <a:effectLst>
                  <a:outerShdw blurRad="38100" dist="38100" dir="2700000" algn="tl">
                    <a:srgbClr val="000000">
                      <a:alpha val="43137"/>
                    </a:srgbClr>
                  </a:outerShdw>
                </a:effectLst>
                <a:latin typeface="+mj-lt"/>
                <a:cs typeface="Arial" charset="0"/>
              </a:rPr>
              <a:t>Standard Medical </a:t>
            </a:r>
            <a:r>
              <a:rPr lang="en-US" sz="1600" b="1" i="0" dirty="0" smtClean="0">
                <a:solidFill>
                  <a:srgbClr val="FFFFFF"/>
                </a:solidFill>
                <a:effectLst>
                  <a:outerShdw blurRad="38100" dist="38100" dir="2700000" algn="tl">
                    <a:srgbClr val="000000">
                      <a:alpha val="43137"/>
                    </a:srgbClr>
                  </a:outerShdw>
                </a:effectLst>
                <a:latin typeface="+mj-lt"/>
                <a:cs typeface="Arial" charset="0"/>
              </a:rPr>
              <a:t>Therapy</a:t>
            </a:r>
            <a:endParaRPr lang="en-US" sz="1600" b="1" i="0" dirty="0">
              <a:solidFill>
                <a:srgbClr val="FFFFFF"/>
              </a:solidFill>
              <a:effectLst>
                <a:outerShdw blurRad="38100" dist="38100" dir="2700000" algn="tl">
                  <a:srgbClr val="000000">
                    <a:alpha val="43137"/>
                  </a:srgbClr>
                </a:outerShdw>
              </a:effectLst>
              <a:latin typeface="+mj-lt"/>
              <a:cs typeface="Arial" charset="0"/>
            </a:endParaRPr>
          </a:p>
        </p:txBody>
      </p:sp>
      <p:sp>
        <p:nvSpPr>
          <p:cNvPr id="31" name="Line 15"/>
          <p:cNvSpPr>
            <a:spLocks noChangeShapeType="1"/>
          </p:cNvSpPr>
          <p:nvPr/>
        </p:nvSpPr>
        <p:spPr bwMode="auto">
          <a:xfrm rot="5400000" flipV="1">
            <a:off x="-76514" y="4022234"/>
            <a:ext cx="3063027" cy="1"/>
          </a:xfrm>
          <a:prstGeom prst="line">
            <a:avLst/>
          </a:prstGeom>
          <a:noFill/>
          <a:ln w="3175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endParaRPr lang="en-US" i="0">
              <a:solidFill>
                <a:srgbClr val="FFFFFF"/>
              </a:solidFill>
              <a:effectLst>
                <a:outerShdw blurRad="38100" dist="38100" dir="2700000" algn="tl">
                  <a:srgbClr val="000000">
                    <a:alpha val="43137"/>
                  </a:srgbClr>
                </a:outerShdw>
              </a:effectLst>
              <a:latin typeface="Arial" charset="0"/>
              <a:cs typeface="Arial" charset="0"/>
            </a:endParaRPr>
          </a:p>
        </p:txBody>
      </p:sp>
      <p:sp>
        <p:nvSpPr>
          <p:cNvPr id="2" name="Title 1"/>
          <p:cNvSpPr>
            <a:spLocks noGrp="1"/>
          </p:cNvSpPr>
          <p:nvPr>
            <p:ph type="title"/>
          </p:nvPr>
        </p:nvSpPr>
        <p:spPr>
          <a:xfrm>
            <a:off x="469422" y="404429"/>
            <a:ext cx="7769225" cy="755650"/>
          </a:xfrm>
          <a:effectLst/>
        </p:spPr>
        <p:txBody>
          <a:bodyPr/>
          <a:lstStyle/>
          <a:p>
            <a:pPr>
              <a:defRPr/>
            </a:pPr>
            <a:r>
              <a:rPr lang="en-US" sz="2800" dirty="0" smtClean="0">
                <a:effectLst>
                  <a:outerShdw blurRad="38100" dist="38100" dir="2700000" algn="tl">
                    <a:srgbClr val="000000">
                      <a:alpha val="43137"/>
                    </a:srgbClr>
                  </a:outerShdw>
                </a:effectLst>
              </a:rPr>
              <a:t>Study Design</a:t>
            </a:r>
            <a:endParaRPr lang="en-US" sz="2800" dirty="0">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2552246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itle 1"/>
          <p:cNvSpPr>
            <a:spLocks noGrp="1"/>
          </p:cNvSpPr>
          <p:nvPr>
            <p:ph type="title"/>
          </p:nvPr>
        </p:nvSpPr>
        <p:spPr>
          <a:xfrm>
            <a:off x="416434" y="593966"/>
            <a:ext cx="5108558" cy="493592"/>
          </a:xfrm>
          <a:noFill/>
        </p:spPr>
        <p:txBody>
          <a:bodyPr/>
          <a:lstStyle/>
          <a:p>
            <a:r>
              <a:rPr lang="en-US" sz="2800" dirty="0" smtClean="0">
                <a:solidFill>
                  <a:srgbClr val="F5C867"/>
                </a:solidFill>
              </a:rPr>
              <a:t>Primary Endpoint</a:t>
            </a:r>
          </a:p>
        </p:txBody>
      </p:sp>
      <p:sp>
        <p:nvSpPr>
          <p:cNvPr id="17" name="TextBox 16"/>
          <p:cNvSpPr txBox="1"/>
          <p:nvPr/>
        </p:nvSpPr>
        <p:spPr>
          <a:xfrm>
            <a:off x="1070910" y="5710861"/>
            <a:ext cx="7024934" cy="553998"/>
          </a:xfrm>
          <a:prstGeom prst="rect">
            <a:avLst/>
          </a:prstGeom>
          <a:noFill/>
        </p:spPr>
        <p:txBody>
          <a:bodyPr wrap="square">
            <a:spAutoFit/>
          </a:bodyPr>
          <a:lstStyle/>
          <a:p>
            <a:pPr eaLnBrk="1" hangingPunct="1">
              <a:defRPr/>
            </a:pPr>
            <a:r>
              <a:rPr lang="en-US" sz="1000" b="1" i="0" dirty="0">
                <a:solidFill>
                  <a:schemeClr val="bg1"/>
                </a:solidFill>
                <a:effectLst>
                  <a:outerShdw blurRad="38100" dist="38100" dir="2700000" algn="tl">
                    <a:srgbClr val="000000">
                      <a:alpha val="43137"/>
                    </a:srgbClr>
                  </a:outerShdw>
                </a:effectLst>
                <a:latin typeface="Arial" charset="0"/>
                <a:cs typeface="Arial" charset="0"/>
              </a:rPr>
              <a:t>No. at risk</a:t>
            </a:r>
          </a:p>
          <a:p>
            <a:pPr eaLnBrk="1" hangingPunct="1">
              <a:defRPr/>
            </a:pPr>
            <a:r>
              <a:rPr lang="en-US" sz="1000" b="1" i="0" dirty="0">
                <a:solidFill>
                  <a:schemeClr val="bg1"/>
                </a:solidFill>
                <a:effectLst>
                  <a:outerShdw blurRad="38100" dist="38100" dir="2700000" algn="tl">
                    <a:srgbClr val="000000">
                      <a:alpha val="43137"/>
                    </a:srgbClr>
                  </a:outerShdw>
                </a:effectLst>
                <a:latin typeface="Arial" charset="0"/>
                <a:cs typeface="Arial" charset="0"/>
              </a:rPr>
              <a:t>Ranolazine       1317      </a:t>
            </a:r>
            <a:r>
              <a:rPr lang="en-US" sz="1000" b="1" i="0" dirty="0" smtClean="0">
                <a:solidFill>
                  <a:schemeClr val="bg1"/>
                </a:solidFill>
                <a:effectLst>
                  <a:outerShdw blurRad="38100" dist="38100" dir="2700000" algn="tl">
                    <a:srgbClr val="000000">
                      <a:alpha val="43137"/>
                    </a:srgbClr>
                  </a:outerShdw>
                </a:effectLst>
                <a:latin typeface="Arial" charset="0"/>
                <a:cs typeface="Arial" charset="0"/>
              </a:rPr>
              <a:t> </a:t>
            </a:r>
            <a:r>
              <a:rPr lang="en-US" sz="1000" b="1" i="0" dirty="0">
                <a:solidFill>
                  <a:schemeClr val="bg1"/>
                </a:solidFill>
                <a:effectLst>
                  <a:outerShdw blurRad="38100" dist="38100" dir="2700000" algn="tl">
                    <a:srgbClr val="000000">
                      <a:alpha val="43137"/>
                    </a:srgbClr>
                  </a:outerShdw>
                </a:effectLst>
                <a:latin typeface="Arial" charset="0"/>
                <a:cs typeface="Arial" charset="0"/>
              </a:rPr>
              <a:t>1164       </a:t>
            </a:r>
            <a:r>
              <a:rPr lang="en-US" sz="1000" b="1" i="0" dirty="0" smtClean="0">
                <a:solidFill>
                  <a:schemeClr val="bg1"/>
                </a:solidFill>
                <a:effectLst>
                  <a:outerShdw blurRad="38100" dist="38100" dir="2700000" algn="tl">
                    <a:srgbClr val="000000">
                      <a:alpha val="43137"/>
                    </a:srgbClr>
                  </a:outerShdw>
                </a:effectLst>
                <a:latin typeface="Arial" charset="0"/>
                <a:cs typeface="Arial" charset="0"/>
              </a:rPr>
              <a:t>1101        1018        945         </a:t>
            </a:r>
            <a:r>
              <a:rPr lang="en-US" sz="1000" b="1" i="0" dirty="0">
                <a:solidFill>
                  <a:schemeClr val="bg1"/>
                </a:solidFill>
                <a:effectLst>
                  <a:outerShdw blurRad="38100" dist="38100" dir="2700000" algn="tl">
                    <a:srgbClr val="000000">
                      <a:alpha val="43137"/>
                    </a:srgbClr>
                  </a:outerShdw>
                </a:effectLst>
                <a:latin typeface="Arial" charset="0"/>
                <a:cs typeface="Arial" charset="0"/>
              </a:rPr>
              <a:t>891        </a:t>
            </a:r>
            <a:r>
              <a:rPr lang="en-US" sz="1000" b="1" i="0" dirty="0" smtClean="0">
                <a:solidFill>
                  <a:schemeClr val="bg1"/>
                </a:solidFill>
                <a:effectLst>
                  <a:outerShdw blurRad="38100" dist="38100" dir="2700000" algn="tl">
                    <a:srgbClr val="000000">
                      <a:alpha val="43137"/>
                    </a:srgbClr>
                  </a:outerShdw>
                </a:effectLst>
                <a:latin typeface="Arial" charset="0"/>
                <a:cs typeface="Arial" charset="0"/>
              </a:rPr>
              <a:t>813        500          </a:t>
            </a:r>
            <a:r>
              <a:rPr lang="en-US" sz="1000" b="1" i="0" dirty="0">
                <a:solidFill>
                  <a:schemeClr val="bg1"/>
                </a:solidFill>
                <a:effectLst>
                  <a:outerShdw blurRad="38100" dist="38100" dir="2700000" algn="tl">
                    <a:srgbClr val="000000">
                      <a:alpha val="43137"/>
                    </a:srgbClr>
                  </a:outerShdw>
                </a:effectLst>
                <a:latin typeface="Arial" charset="0"/>
                <a:cs typeface="Arial" charset="0"/>
              </a:rPr>
              <a:t>266        </a:t>
            </a:r>
            <a:r>
              <a:rPr lang="en-US" sz="1000" b="1" i="0" dirty="0" smtClean="0">
                <a:solidFill>
                  <a:schemeClr val="bg1"/>
                </a:solidFill>
                <a:effectLst>
                  <a:outerShdw blurRad="38100" dist="38100" dir="2700000" algn="tl">
                    <a:srgbClr val="000000">
                      <a:alpha val="43137"/>
                    </a:srgbClr>
                  </a:outerShdw>
                </a:effectLst>
                <a:latin typeface="Arial" charset="0"/>
                <a:cs typeface="Arial" charset="0"/>
              </a:rPr>
              <a:t>134         30</a:t>
            </a:r>
            <a:r>
              <a:rPr lang="en-US" sz="1000" b="1" i="0" dirty="0">
                <a:solidFill>
                  <a:schemeClr val="bg1"/>
                </a:solidFill>
                <a:effectLst>
                  <a:outerShdw blurRad="38100" dist="38100" dir="2700000" algn="tl">
                    <a:srgbClr val="000000">
                      <a:alpha val="43137"/>
                    </a:srgbClr>
                  </a:outerShdw>
                </a:effectLst>
                <a:latin typeface="Arial" charset="0"/>
                <a:cs typeface="Arial" charset="0"/>
              </a:rPr>
              <a:t/>
            </a:r>
            <a:br>
              <a:rPr lang="en-US" sz="1000" b="1" i="0" dirty="0">
                <a:solidFill>
                  <a:schemeClr val="bg1"/>
                </a:solidFill>
                <a:effectLst>
                  <a:outerShdw blurRad="38100" dist="38100" dir="2700000" algn="tl">
                    <a:srgbClr val="000000">
                      <a:alpha val="43137"/>
                    </a:srgbClr>
                  </a:outerShdw>
                </a:effectLst>
                <a:latin typeface="Arial" charset="0"/>
                <a:cs typeface="Arial" charset="0"/>
              </a:rPr>
            </a:br>
            <a:r>
              <a:rPr lang="en-US" sz="1000" b="1" i="0" dirty="0">
                <a:solidFill>
                  <a:schemeClr val="bg1"/>
                </a:solidFill>
                <a:effectLst>
                  <a:outerShdw blurRad="38100" dist="38100" dir="2700000" algn="tl">
                    <a:srgbClr val="000000">
                      <a:alpha val="43137"/>
                    </a:srgbClr>
                  </a:outerShdw>
                </a:effectLst>
                <a:latin typeface="Arial" charset="0"/>
                <a:cs typeface="Arial" charset="0"/>
              </a:rPr>
              <a:t>Placebo            1287       </a:t>
            </a:r>
            <a:r>
              <a:rPr lang="en-US" sz="1000" b="1" i="0" dirty="0" smtClean="0">
                <a:solidFill>
                  <a:schemeClr val="bg1"/>
                </a:solidFill>
                <a:effectLst>
                  <a:outerShdw blurRad="38100" dist="38100" dir="2700000" algn="tl">
                    <a:srgbClr val="000000">
                      <a:alpha val="43137"/>
                    </a:srgbClr>
                  </a:outerShdw>
                </a:effectLst>
                <a:latin typeface="Arial" charset="0"/>
                <a:cs typeface="Arial" charset="0"/>
              </a:rPr>
              <a:t>1165       1098        </a:t>
            </a:r>
            <a:r>
              <a:rPr lang="en-US" sz="1000" b="1" i="0" dirty="0">
                <a:solidFill>
                  <a:schemeClr val="bg1"/>
                </a:solidFill>
                <a:effectLst>
                  <a:outerShdw blurRad="38100" dist="38100" dir="2700000" algn="tl">
                    <a:srgbClr val="000000">
                      <a:alpha val="43137"/>
                    </a:srgbClr>
                  </a:outerShdw>
                </a:effectLst>
                <a:latin typeface="Arial" charset="0"/>
                <a:cs typeface="Arial" charset="0"/>
              </a:rPr>
              <a:t>1028        </a:t>
            </a:r>
            <a:r>
              <a:rPr lang="en-US" sz="1000" b="1" i="0" dirty="0" smtClean="0">
                <a:solidFill>
                  <a:schemeClr val="bg1"/>
                </a:solidFill>
                <a:effectLst>
                  <a:outerShdw blurRad="38100" dist="38100" dir="2700000" algn="tl">
                    <a:srgbClr val="000000">
                      <a:alpha val="43137"/>
                    </a:srgbClr>
                  </a:outerShdw>
                </a:effectLst>
                <a:latin typeface="Arial" charset="0"/>
                <a:cs typeface="Arial" charset="0"/>
              </a:rPr>
              <a:t>960         879        788        461          </a:t>
            </a:r>
            <a:r>
              <a:rPr lang="en-US" sz="1000" b="1" i="0" dirty="0">
                <a:solidFill>
                  <a:schemeClr val="bg1"/>
                </a:solidFill>
                <a:effectLst>
                  <a:outerShdw blurRad="38100" dist="38100" dir="2700000" algn="tl">
                    <a:srgbClr val="000000">
                      <a:alpha val="43137"/>
                    </a:srgbClr>
                  </a:outerShdw>
                </a:effectLst>
                <a:latin typeface="Arial" charset="0"/>
                <a:cs typeface="Arial" charset="0"/>
              </a:rPr>
              <a:t>271        </a:t>
            </a:r>
            <a:r>
              <a:rPr lang="en-US" sz="1000" b="1" i="0" dirty="0" smtClean="0">
                <a:solidFill>
                  <a:schemeClr val="bg1"/>
                </a:solidFill>
                <a:effectLst>
                  <a:outerShdw blurRad="38100" dist="38100" dir="2700000" algn="tl">
                    <a:srgbClr val="000000">
                      <a:alpha val="43137"/>
                    </a:srgbClr>
                  </a:outerShdw>
                </a:effectLst>
                <a:latin typeface="Arial" charset="0"/>
                <a:cs typeface="Arial" charset="0"/>
              </a:rPr>
              <a:t>128         45    </a:t>
            </a:r>
            <a:endParaRPr lang="en-US" sz="1000" b="1" i="0"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19" name="Rectangle 4"/>
          <p:cNvSpPr>
            <a:spLocks noChangeArrowheads="1"/>
          </p:cNvSpPr>
          <p:nvPr/>
        </p:nvSpPr>
        <p:spPr bwMode="auto">
          <a:xfrm>
            <a:off x="398028" y="946802"/>
            <a:ext cx="8517372" cy="841375"/>
          </a:xfrm>
          <a:prstGeom prst="rect">
            <a:avLst/>
          </a:prstGeom>
          <a:noFill/>
          <a:ln w="9525">
            <a:noFill/>
            <a:miter lim="800000"/>
            <a:headEnd/>
            <a:tailEnd/>
          </a:ln>
        </p:spPr>
        <p:txBody>
          <a:bodyPr lIns="45720" rIns="45720" anchor="ctr"/>
          <a:lstStyle/>
          <a:p>
            <a:pPr eaLnBrk="1" hangingPunct="1">
              <a:lnSpc>
                <a:spcPct val="90000"/>
              </a:lnSpc>
              <a:defRPr/>
            </a:pPr>
            <a:r>
              <a:rPr lang="en-US" sz="2000" i="0" dirty="0" smtClean="0">
                <a:solidFill>
                  <a:schemeClr val="bg1"/>
                </a:solidFill>
                <a:latin typeface="Arial" charset="0"/>
              </a:rPr>
              <a:t>Ischemia-driven </a:t>
            </a:r>
            <a:r>
              <a:rPr lang="en-US" sz="2000" i="0" dirty="0">
                <a:solidFill>
                  <a:schemeClr val="bg1"/>
                </a:solidFill>
                <a:latin typeface="Arial" charset="0"/>
              </a:rPr>
              <a:t>revascularization </a:t>
            </a:r>
            <a:r>
              <a:rPr lang="en-US" sz="2000" i="0" dirty="0" smtClean="0">
                <a:solidFill>
                  <a:schemeClr val="bg1"/>
                </a:solidFill>
                <a:latin typeface="Arial" charset="0"/>
              </a:rPr>
              <a:t>or ischemia</a:t>
            </a:r>
            <a:r>
              <a:rPr lang="en-US" sz="2000" i="0" dirty="0">
                <a:solidFill>
                  <a:schemeClr val="bg1"/>
                </a:solidFill>
                <a:latin typeface="Arial" charset="0"/>
              </a:rPr>
              <a:t>-driven </a:t>
            </a:r>
            <a:r>
              <a:rPr lang="en-US" sz="2000" i="0" dirty="0" smtClean="0">
                <a:solidFill>
                  <a:schemeClr val="bg1"/>
                </a:solidFill>
                <a:latin typeface="Arial" charset="0"/>
              </a:rPr>
              <a:t>hospitalization</a:t>
            </a:r>
            <a:endParaRPr lang="en-US" sz="2000" i="0" dirty="0">
              <a:solidFill>
                <a:schemeClr val="bg1"/>
              </a:solidFill>
              <a:latin typeface="Arial" charset="0"/>
            </a:endParaRPr>
          </a:p>
        </p:txBody>
      </p:sp>
      <p:sp>
        <p:nvSpPr>
          <p:cNvPr id="4" name="TextBox 3"/>
          <p:cNvSpPr txBox="1"/>
          <p:nvPr/>
        </p:nvSpPr>
        <p:spPr>
          <a:xfrm>
            <a:off x="1615440" y="1664334"/>
            <a:ext cx="611656" cy="276999"/>
          </a:xfrm>
          <a:prstGeom prst="rect">
            <a:avLst/>
          </a:prstGeom>
          <a:noFill/>
        </p:spPr>
        <p:txBody>
          <a:bodyPr wrap="square">
            <a:spAutoFit/>
          </a:bodyPr>
          <a:lstStyle/>
          <a:p>
            <a:pPr algn="r" eaLnBrk="1" hangingPunct="1">
              <a:defRPr/>
            </a:pPr>
            <a:r>
              <a:rPr lang="en-US" sz="1200" b="1" i="0" dirty="0">
                <a:solidFill>
                  <a:schemeClr val="bg1"/>
                </a:solidFill>
                <a:effectLst>
                  <a:outerShdw blurRad="38100" dist="38100" dir="2700000" algn="tl">
                    <a:srgbClr val="000000">
                      <a:alpha val="43137"/>
                    </a:srgbClr>
                  </a:outerShdw>
                </a:effectLst>
                <a:latin typeface="Arial" charset="0"/>
                <a:cs typeface="Arial" charset="0"/>
              </a:rPr>
              <a:t>100</a:t>
            </a:r>
          </a:p>
        </p:txBody>
      </p:sp>
      <p:sp>
        <p:nvSpPr>
          <p:cNvPr id="5" name="TextBox 4"/>
          <p:cNvSpPr txBox="1"/>
          <p:nvPr/>
        </p:nvSpPr>
        <p:spPr>
          <a:xfrm>
            <a:off x="2863040" y="5514199"/>
            <a:ext cx="3973126" cy="281104"/>
          </a:xfrm>
          <a:prstGeom prst="rect">
            <a:avLst/>
          </a:prstGeom>
          <a:noFill/>
        </p:spPr>
        <p:txBody>
          <a:bodyPr>
            <a:spAutoFit/>
          </a:bodyPr>
          <a:lstStyle/>
          <a:p>
            <a:pPr algn="ctr" eaLnBrk="1" hangingPunct="1">
              <a:defRPr/>
            </a:pPr>
            <a:r>
              <a:rPr lang="en-US" sz="1400" b="1" i="0" dirty="0">
                <a:solidFill>
                  <a:schemeClr val="bg1"/>
                </a:solidFill>
                <a:effectLst>
                  <a:outerShdw blurRad="38100" dist="38100" dir="2700000" algn="tl">
                    <a:srgbClr val="000000">
                      <a:alpha val="43137"/>
                    </a:srgbClr>
                  </a:outerShdw>
                </a:effectLst>
                <a:latin typeface="Arial" charset="0"/>
                <a:cs typeface="Arial" charset="0"/>
              </a:rPr>
              <a:t>Months since randomization</a:t>
            </a:r>
          </a:p>
        </p:txBody>
      </p:sp>
      <p:sp>
        <p:nvSpPr>
          <p:cNvPr id="3" name="TextBox 2"/>
          <p:cNvSpPr txBox="1"/>
          <p:nvPr/>
        </p:nvSpPr>
        <p:spPr>
          <a:xfrm>
            <a:off x="2100685" y="5302743"/>
            <a:ext cx="5565758" cy="276999"/>
          </a:xfrm>
          <a:prstGeom prst="rect">
            <a:avLst/>
          </a:prstGeom>
          <a:noFill/>
        </p:spPr>
        <p:txBody>
          <a:bodyPr wrap="square">
            <a:spAutoFit/>
          </a:bodyPr>
          <a:lstStyle/>
          <a:p>
            <a:pPr eaLnBrk="1" hangingPunct="1">
              <a:defRPr/>
            </a:pPr>
            <a:r>
              <a:rPr lang="en-US" sz="1200" b="1" i="0" dirty="0">
                <a:solidFill>
                  <a:schemeClr val="bg1"/>
                </a:solidFill>
                <a:effectLst>
                  <a:outerShdw blurRad="38100" dist="38100" dir="2700000" algn="tl">
                    <a:srgbClr val="000000">
                      <a:alpha val="43137"/>
                    </a:srgbClr>
                  </a:outerShdw>
                </a:effectLst>
                <a:latin typeface="Arial" charset="0"/>
                <a:cs typeface="Arial" charset="0"/>
              </a:rPr>
              <a:t>0          </a:t>
            </a:r>
            <a:r>
              <a:rPr lang="en-US" sz="1200" b="1" i="0" dirty="0" smtClean="0">
                <a:solidFill>
                  <a:schemeClr val="bg1"/>
                </a:solidFill>
                <a:effectLst>
                  <a:outerShdw blurRad="38100" dist="38100" dir="2700000" algn="tl">
                    <a:srgbClr val="000000">
                      <a:alpha val="43137"/>
                    </a:srgbClr>
                  </a:outerShdw>
                </a:effectLst>
                <a:latin typeface="Arial" charset="0"/>
                <a:cs typeface="Arial" charset="0"/>
              </a:rPr>
              <a:t>3         </a:t>
            </a:r>
            <a:r>
              <a:rPr lang="en-US" sz="900" b="1" i="0" dirty="0" smtClean="0">
                <a:solidFill>
                  <a:schemeClr val="bg1"/>
                </a:solidFill>
                <a:effectLst>
                  <a:outerShdw blurRad="38100" dist="38100" dir="2700000" algn="tl">
                    <a:srgbClr val="000000">
                      <a:alpha val="43137"/>
                    </a:srgbClr>
                  </a:outerShdw>
                </a:effectLst>
                <a:latin typeface="Arial" charset="0"/>
                <a:cs typeface="Arial" charset="0"/>
              </a:rPr>
              <a:t>  </a:t>
            </a:r>
            <a:r>
              <a:rPr lang="en-US" sz="1200" b="1" i="0" dirty="0">
                <a:solidFill>
                  <a:schemeClr val="bg1"/>
                </a:solidFill>
                <a:effectLst>
                  <a:outerShdw blurRad="38100" dist="38100" dir="2700000" algn="tl">
                    <a:srgbClr val="000000">
                      <a:alpha val="43137"/>
                    </a:srgbClr>
                  </a:outerShdw>
                </a:effectLst>
                <a:latin typeface="Arial" charset="0"/>
                <a:cs typeface="Arial" charset="0"/>
              </a:rPr>
              <a:t>6         </a:t>
            </a:r>
            <a:r>
              <a:rPr lang="en-US" sz="1050" b="1" i="0" dirty="0">
                <a:solidFill>
                  <a:schemeClr val="bg1"/>
                </a:solidFill>
                <a:effectLst>
                  <a:outerShdw blurRad="38100" dist="38100" dir="2700000" algn="tl">
                    <a:srgbClr val="000000">
                      <a:alpha val="43137"/>
                    </a:srgbClr>
                  </a:outerShdw>
                </a:effectLst>
                <a:latin typeface="Arial" charset="0"/>
                <a:cs typeface="Arial" charset="0"/>
              </a:rPr>
              <a:t>  </a:t>
            </a:r>
            <a:r>
              <a:rPr lang="en-US" sz="1200" b="1" i="0" dirty="0" smtClean="0">
                <a:solidFill>
                  <a:schemeClr val="bg1"/>
                </a:solidFill>
                <a:effectLst>
                  <a:outerShdw blurRad="38100" dist="38100" dir="2700000" algn="tl">
                    <a:srgbClr val="000000">
                      <a:alpha val="43137"/>
                    </a:srgbClr>
                  </a:outerShdw>
                </a:effectLst>
                <a:latin typeface="Arial" charset="0"/>
                <a:cs typeface="Arial" charset="0"/>
              </a:rPr>
              <a:t>9         12        15        18         21        24         27        30</a:t>
            </a:r>
            <a:endParaRPr lang="en-US" sz="1200" b="1" i="0"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7" name="TextBox 6"/>
          <p:cNvSpPr txBox="1"/>
          <p:nvPr/>
        </p:nvSpPr>
        <p:spPr>
          <a:xfrm>
            <a:off x="1827174" y="2523584"/>
            <a:ext cx="399921" cy="276999"/>
          </a:xfrm>
          <a:prstGeom prst="rect">
            <a:avLst/>
          </a:prstGeom>
          <a:noFill/>
        </p:spPr>
        <p:txBody>
          <a:bodyPr>
            <a:spAutoFit/>
          </a:bodyPr>
          <a:lstStyle/>
          <a:p>
            <a:pPr algn="r" eaLnBrk="1" hangingPunct="1">
              <a:defRPr/>
            </a:pPr>
            <a:r>
              <a:rPr lang="en-US" sz="1200" b="1" i="0" dirty="0">
                <a:solidFill>
                  <a:schemeClr val="bg1"/>
                </a:solidFill>
                <a:effectLst>
                  <a:outerShdw blurRad="38100" dist="38100" dir="2700000" algn="tl">
                    <a:srgbClr val="000000">
                      <a:alpha val="43137"/>
                    </a:srgbClr>
                  </a:outerShdw>
                </a:effectLst>
                <a:latin typeface="Arial" charset="0"/>
                <a:cs typeface="Arial" charset="0"/>
              </a:rPr>
              <a:t>90</a:t>
            </a:r>
          </a:p>
        </p:txBody>
      </p:sp>
      <p:sp>
        <p:nvSpPr>
          <p:cNvPr id="8" name="TextBox 7"/>
          <p:cNvSpPr txBox="1"/>
          <p:nvPr/>
        </p:nvSpPr>
        <p:spPr>
          <a:xfrm>
            <a:off x="1827174" y="3401671"/>
            <a:ext cx="399921" cy="276999"/>
          </a:xfrm>
          <a:prstGeom prst="rect">
            <a:avLst/>
          </a:prstGeom>
          <a:noFill/>
        </p:spPr>
        <p:txBody>
          <a:bodyPr>
            <a:spAutoFit/>
          </a:bodyPr>
          <a:lstStyle/>
          <a:p>
            <a:pPr algn="r" eaLnBrk="1" hangingPunct="1">
              <a:defRPr/>
            </a:pPr>
            <a:r>
              <a:rPr lang="en-US" sz="1200" b="1" i="0" dirty="0">
                <a:solidFill>
                  <a:schemeClr val="bg1"/>
                </a:solidFill>
                <a:effectLst>
                  <a:outerShdw blurRad="38100" dist="38100" dir="2700000" algn="tl">
                    <a:srgbClr val="000000">
                      <a:alpha val="43137"/>
                    </a:srgbClr>
                  </a:outerShdw>
                </a:effectLst>
                <a:latin typeface="Arial" charset="0"/>
                <a:cs typeface="Arial" charset="0"/>
              </a:rPr>
              <a:t>80</a:t>
            </a:r>
          </a:p>
        </p:txBody>
      </p:sp>
      <p:sp>
        <p:nvSpPr>
          <p:cNvPr id="9" name="TextBox 8"/>
          <p:cNvSpPr txBox="1"/>
          <p:nvPr/>
        </p:nvSpPr>
        <p:spPr>
          <a:xfrm>
            <a:off x="1827174" y="4271063"/>
            <a:ext cx="399921" cy="276999"/>
          </a:xfrm>
          <a:prstGeom prst="rect">
            <a:avLst/>
          </a:prstGeom>
          <a:noFill/>
        </p:spPr>
        <p:txBody>
          <a:bodyPr>
            <a:spAutoFit/>
          </a:bodyPr>
          <a:lstStyle/>
          <a:p>
            <a:pPr algn="r" eaLnBrk="1" hangingPunct="1">
              <a:defRPr/>
            </a:pPr>
            <a:r>
              <a:rPr lang="en-US" sz="1200" b="1" i="0" dirty="0">
                <a:solidFill>
                  <a:schemeClr val="bg1"/>
                </a:solidFill>
                <a:effectLst>
                  <a:outerShdw blurRad="38100" dist="38100" dir="2700000" algn="tl">
                    <a:srgbClr val="000000">
                      <a:alpha val="43137"/>
                    </a:srgbClr>
                  </a:outerShdw>
                </a:effectLst>
                <a:latin typeface="Arial" charset="0"/>
                <a:cs typeface="Arial" charset="0"/>
              </a:rPr>
              <a:t>70</a:t>
            </a:r>
          </a:p>
        </p:txBody>
      </p:sp>
      <p:sp>
        <p:nvSpPr>
          <p:cNvPr id="10" name="TextBox 9"/>
          <p:cNvSpPr txBox="1"/>
          <p:nvPr/>
        </p:nvSpPr>
        <p:spPr>
          <a:xfrm>
            <a:off x="1827174" y="5123068"/>
            <a:ext cx="399921" cy="276999"/>
          </a:xfrm>
          <a:prstGeom prst="rect">
            <a:avLst/>
          </a:prstGeom>
          <a:noFill/>
        </p:spPr>
        <p:txBody>
          <a:bodyPr>
            <a:spAutoFit/>
          </a:bodyPr>
          <a:lstStyle/>
          <a:p>
            <a:pPr algn="r" eaLnBrk="1" hangingPunct="1">
              <a:defRPr/>
            </a:pPr>
            <a:r>
              <a:rPr lang="en-US" sz="1200" b="1" i="0" dirty="0">
                <a:solidFill>
                  <a:schemeClr val="bg1"/>
                </a:solidFill>
                <a:effectLst>
                  <a:outerShdw blurRad="38100" dist="38100" dir="2700000" algn="tl">
                    <a:srgbClr val="000000">
                      <a:alpha val="43137"/>
                    </a:srgbClr>
                  </a:outerShdw>
                </a:effectLst>
                <a:latin typeface="Arial" charset="0"/>
                <a:cs typeface="Arial" charset="0"/>
              </a:rPr>
              <a:t>60</a:t>
            </a:r>
          </a:p>
        </p:txBody>
      </p:sp>
      <p:sp>
        <p:nvSpPr>
          <p:cNvPr id="11" name="TextBox 10"/>
          <p:cNvSpPr txBox="1"/>
          <p:nvPr/>
        </p:nvSpPr>
        <p:spPr>
          <a:xfrm rot="16200000">
            <a:off x="-342067" y="3363057"/>
            <a:ext cx="3874808" cy="307777"/>
          </a:xfrm>
          <a:prstGeom prst="rect">
            <a:avLst/>
          </a:prstGeom>
          <a:noFill/>
        </p:spPr>
        <p:txBody>
          <a:bodyPr wrap="square">
            <a:spAutoFit/>
          </a:bodyPr>
          <a:lstStyle/>
          <a:p>
            <a:pPr algn="ctr" eaLnBrk="1" hangingPunct="1">
              <a:defRPr/>
            </a:pPr>
            <a:r>
              <a:rPr lang="en-US" sz="1400" b="1" i="0" dirty="0">
                <a:solidFill>
                  <a:schemeClr val="bg1"/>
                </a:solidFill>
                <a:effectLst>
                  <a:outerShdw blurRad="38100" dist="38100" dir="2700000" algn="tl">
                    <a:srgbClr val="000000">
                      <a:alpha val="43137"/>
                    </a:srgbClr>
                  </a:outerShdw>
                </a:effectLst>
                <a:latin typeface="Arial" charset="0"/>
                <a:cs typeface="Arial" charset="0"/>
              </a:rPr>
              <a:t>Freedom from primary endpoint event (%)</a:t>
            </a:r>
          </a:p>
        </p:txBody>
      </p:sp>
      <p:sp>
        <p:nvSpPr>
          <p:cNvPr id="20" name="Rectangle 5"/>
          <p:cNvSpPr>
            <a:spLocks noChangeArrowheads="1"/>
          </p:cNvSpPr>
          <p:nvPr/>
        </p:nvSpPr>
        <p:spPr bwMode="auto">
          <a:xfrm>
            <a:off x="2232891" y="1771559"/>
            <a:ext cx="5196072" cy="3473224"/>
          </a:xfrm>
          <a:prstGeom prst="rect">
            <a:avLst/>
          </a:prstGeom>
          <a:noFill/>
          <a:ln w="12700" cap="flat">
            <a:solidFill>
              <a:srgbClr val="FFFFFF"/>
            </a:solidFill>
            <a:prstDash val="solid"/>
            <a:miter lim="800000"/>
            <a:headEnd/>
            <a:tailEnd/>
          </a:ln>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22" name="Line 6"/>
          <p:cNvSpPr>
            <a:spLocks noChangeShapeType="1"/>
          </p:cNvSpPr>
          <p:nvPr/>
        </p:nvSpPr>
        <p:spPr bwMode="auto">
          <a:xfrm flipH="1">
            <a:off x="2187972" y="1796192"/>
            <a:ext cx="44919" cy="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23" name="Line 7"/>
          <p:cNvSpPr>
            <a:spLocks noChangeShapeType="1"/>
          </p:cNvSpPr>
          <p:nvPr/>
        </p:nvSpPr>
        <p:spPr bwMode="auto">
          <a:xfrm flipH="1">
            <a:off x="2211156" y="2223643"/>
            <a:ext cx="21735" cy="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24" name="Line 8"/>
          <p:cNvSpPr>
            <a:spLocks noChangeShapeType="1"/>
          </p:cNvSpPr>
          <p:nvPr/>
        </p:nvSpPr>
        <p:spPr bwMode="auto">
          <a:xfrm flipH="1">
            <a:off x="2187972" y="2656891"/>
            <a:ext cx="44919" cy="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25" name="Line 9"/>
          <p:cNvSpPr>
            <a:spLocks noChangeShapeType="1"/>
          </p:cNvSpPr>
          <p:nvPr/>
        </p:nvSpPr>
        <p:spPr bwMode="auto">
          <a:xfrm flipH="1">
            <a:off x="2211156" y="3091587"/>
            <a:ext cx="21735" cy="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26" name="Line 10"/>
          <p:cNvSpPr>
            <a:spLocks noChangeShapeType="1"/>
          </p:cNvSpPr>
          <p:nvPr/>
        </p:nvSpPr>
        <p:spPr bwMode="auto">
          <a:xfrm flipH="1">
            <a:off x="2187972" y="3526284"/>
            <a:ext cx="44919" cy="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27" name="Line 11"/>
          <p:cNvSpPr>
            <a:spLocks noChangeShapeType="1"/>
          </p:cNvSpPr>
          <p:nvPr/>
        </p:nvSpPr>
        <p:spPr bwMode="auto">
          <a:xfrm flipH="1">
            <a:off x="2211156" y="3952286"/>
            <a:ext cx="21735" cy="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28" name="Line 12"/>
          <p:cNvSpPr>
            <a:spLocks noChangeShapeType="1"/>
          </p:cNvSpPr>
          <p:nvPr/>
        </p:nvSpPr>
        <p:spPr bwMode="auto">
          <a:xfrm flipH="1">
            <a:off x="2187972" y="4392778"/>
            <a:ext cx="44919" cy="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solidFill>
                <a:schemeClr val="bg1"/>
              </a:solidFill>
              <a:effectLst>
                <a:outerShdw blurRad="38100" dist="38100" dir="2700000" algn="tl">
                  <a:srgbClr val="000000">
                    <a:alpha val="43137"/>
                  </a:srgbClr>
                </a:outerShdw>
              </a:effectLst>
              <a:latin typeface="Arial" charset="0"/>
              <a:cs typeface="Arial" charset="0"/>
            </a:endParaRPr>
          </a:p>
        </p:txBody>
      </p:sp>
      <p:sp>
        <p:nvSpPr>
          <p:cNvPr id="29" name="Line 13"/>
          <p:cNvSpPr>
            <a:spLocks noChangeShapeType="1"/>
          </p:cNvSpPr>
          <p:nvPr/>
        </p:nvSpPr>
        <p:spPr bwMode="auto">
          <a:xfrm flipH="1">
            <a:off x="2187972" y="5244783"/>
            <a:ext cx="44919" cy="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30" name="Line 14"/>
          <p:cNvSpPr>
            <a:spLocks noChangeShapeType="1"/>
          </p:cNvSpPr>
          <p:nvPr/>
        </p:nvSpPr>
        <p:spPr bwMode="auto">
          <a:xfrm>
            <a:off x="2232891"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31" name="Line 15"/>
          <p:cNvSpPr>
            <a:spLocks noChangeShapeType="1"/>
          </p:cNvSpPr>
          <p:nvPr/>
        </p:nvSpPr>
        <p:spPr bwMode="auto">
          <a:xfrm>
            <a:off x="2766119"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24" name="Line 16"/>
          <p:cNvSpPr>
            <a:spLocks noChangeShapeType="1"/>
          </p:cNvSpPr>
          <p:nvPr/>
        </p:nvSpPr>
        <p:spPr bwMode="auto">
          <a:xfrm>
            <a:off x="3284856"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25" name="Line 17"/>
          <p:cNvSpPr>
            <a:spLocks noChangeShapeType="1"/>
          </p:cNvSpPr>
          <p:nvPr/>
        </p:nvSpPr>
        <p:spPr bwMode="auto">
          <a:xfrm>
            <a:off x="3812288"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27" name="Line 18"/>
          <p:cNvSpPr>
            <a:spLocks noChangeShapeType="1"/>
          </p:cNvSpPr>
          <p:nvPr/>
        </p:nvSpPr>
        <p:spPr bwMode="auto">
          <a:xfrm>
            <a:off x="4320882"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28" name="Line 19"/>
          <p:cNvSpPr>
            <a:spLocks noChangeShapeType="1"/>
          </p:cNvSpPr>
          <p:nvPr/>
        </p:nvSpPr>
        <p:spPr bwMode="auto">
          <a:xfrm>
            <a:off x="4830926"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29" name="Line 20"/>
          <p:cNvSpPr>
            <a:spLocks noChangeShapeType="1"/>
          </p:cNvSpPr>
          <p:nvPr/>
        </p:nvSpPr>
        <p:spPr bwMode="auto">
          <a:xfrm>
            <a:off x="5346766"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30" name="Line 21"/>
          <p:cNvSpPr>
            <a:spLocks noChangeShapeType="1"/>
          </p:cNvSpPr>
          <p:nvPr/>
        </p:nvSpPr>
        <p:spPr bwMode="auto">
          <a:xfrm>
            <a:off x="5877096"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31" name="Line 22"/>
          <p:cNvSpPr>
            <a:spLocks noChangeShapeType="1"/>
          </p:cNvSpPr>
          <p:nvPr/>
        </p:nvSpPr>
        <p:spPr bwMode="auto">
          <a:xfrm>
            <a:off x="6397283"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32" name="Line 23"/>
          <p:cNvSpPr>
            <a:spLocks noChangeShapeType="1"/>
          </p:cNvSpPr>
          <p:nvPr/>
        </p:nvSpPr>
        <p:spPr bwMode="auto">
          <a:xfrm>
            <a:off x="6910225"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33" name="Line 24"/>
          <p:cNvSpPr>
            <a:spLocks noChangeShapeType="1"/>
          </p:cNvSpPr>
          <p:nvPr/>
        </p:nvSpPr>
        <p:spPr bwMode="auto">
          <a:xfrm>
            <a:off x="7428963" y="5244783"/>
            <a:ext cx="0" cy="8259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34" name="Line 25"/>
          <p:cNvSpPr>
            <a:spLocks noChangeShapeType="1"/>
          </p:cNvSpPr>
          <p:nvPr/>
        </p:nvSpPr>
        <p:spPr bwMode="auto">
          <a:xfrm>
            <a:off x="7253635" y="5244783"/>
            <a:ext cx="0" cy="37674"/>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35" name="Line 26"/>
          <p:cNvSpPr>
            <a:spLocks noChangeShapeType="1"/>
          </p:cNvSpPr>
          <p:nvPr/>
        </p:nvSpPr>
        <p:spPr bwMode="auto">
          <a:xfrm>
            <a:off x="7092797" y="5244783"/>
            <a:ext cx="0" cy="37674"/>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36" name="Line 27"/>
          <p:cNvSpPr>
            <a:spLocks noChangeShapeType="1"/>
          </p:cNvSpPr>
          <p:nvPr/>
        </p:nvSpPr>
        <p:spPr bwMode="auto">
          <a:xfrm>
            <a:off x="6743591"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37" name="Line 28"/>
          <p:cNvSpPr>
            <a:spLocks noChangeShapeType="1"/>
          </p:cNvSpPr>
          <p:nvPr/>
        </p:nvSpPr>
        <p:spPr bwMode="auto">
          <a:xfrm>
            <a:off x="6558120" y="5244783"/>
            <a:ext cx="0" cy="37674"/>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38" name="Line 29"/>
          <p:cNvSpPr>
            <a:spLocks noChangeShapeType="1"/>
          </p:cNvSpPr>
          <p:nvPr/>
        </p:nvSpPr>
        <p:spPr bwMode="auto">
          <a:xfrm>
            <a:off x="6216159" y="5244783"/>
            <a:ext cx="0" cy="37674"/>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39" name="Line 30"/>
          <p:cNvSpPr>
            <a:spLocks noChangeShapeType="1"/>
          </p:cNvSpPr>
          <p:nvPr/>
        </p:nvSpPr>
        <p:spPr bwMode="auto">
          <a:xfrm>
            <a:off x="6043730"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40" name="Line 31"/>
          <p:cNvSpPr>
            <a:spLocks noChangeShapeType="1"/>
          </p:cNvSpPr>
          <p:nvPr/>
        </p:nvSpPr>
        <p:spPr bwMode="auto">
          <a:xfrm>
            <a:off x="5706115" y="5244783"/>
            <a:ext cx="0" cy="37674"/>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41" name="Line 32"/>
          <p:cNvSpPr>
            <a:spLocks noChangeShapeType="1"/>
          </p:cNvSpPr>
          <p:nvPr/>
        </p:nvSpPr>
        <p:spPr bwMode="auto">
          <a:xfrm>
            <a:off x="5524992"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42" name="Line 33"/>
          <p:cNvSpPr>
            <a:spLocks noChangeShapeType="1"/>
          </p:cNvSpPr>
          <p:nvPr/>
        </p:nvSpPr>
        <p:spPr bwMode="auto">
          <a:xfrm>
            <a:off x="5178683"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43" name="Line 34"/>
          <p:cNvSpPr>
            <a:spLocks noChangeShapeType="1"/>
          </p:cNvSpPr>
          <p:nvPr/>
        </p:nvSpPr>
        <p:spPr bwMode="auto">
          <a:xfrm>
            <a:off x="5006254"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44" name="Line 35"/>
          <p:cNvSpPr>
            <a:spLocks noChangeShapeType="1"/>
          </p:cNvSpPr>
          <p:nvPr/>
        </p:nvSpPr>
        <p:spPr bwMode="auto">
          <a:xfrm>
            <a:off x="4664293" y="5244783"/>
            <a:ext cx="0" cy="37674"/>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45" name="Line 36"/>
          <p:cNvSpPr>
            <a:spLocks noChangeShapeType="1"/>
          </p:cNvSpPr>
          <p:nvPr/>
        </p:nvSpPr>
        <p:spPr bwMode="auto">
          <a:xfrm>
            <a:off x="4497659"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46" name="Line 37"/>
          <p:cNvSpPr>
            <a:spLocks noChangeShapeType="1"/>
          </p:cNvSpPr>
          <p:nvPr/>
        </p:nvSpPr>
        <p:spPr bwMode="auto">
          <a:xfrm>
            <a:off x="4145555"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47" name="Line 38"/>
          <p:cNvSpPr>
            <a:spLocks noChangeShapeType="1"/>
          </p:cNvSpPr>
          <p:nvPr/>
        </p:nvSpPr>
        <p:spPr bwMode="auto">
          <a:xfrm>
            <a:off x="3976023"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48" name="Line 39"/>
          <p:cNvSpPr>
            <a:spLocks noChangeShapeType="1"/>
          </p:cNvSpPr>
          <p:nvPr/>
        </p:nvSpPr>
        <p:spPr bwMode="auto">
          <a:xfrm>
            <a:off x="3629716" y="5244783"/>
            <a:ext cx="0" cy="37674"/>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49" name="Line 40"/>
          <p:cNvSpPr>
            <a:spLocks noChangeShapeType="1"/>
          </p:cNvSpPr>
          <p:nvPr/>
        </p:nvSpPr>
        <p:spPr bwMode="auto">
          <a:xfrm>
            <a:off x="3460183"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50" name="Line 41"/>
          <p:cNvSpPr>
            <a:spLocks noChangeShapeType="1"/>
          </p:cNvSpPr>
          <p:nvPr/>
        </p:nvSpPr>
        <p:spPr bwMode="auto">
          <a:xfrm>
            <a:off x="3118222" y="5244783"/>
            <a:ext cx="0" cy="4057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51" name="Line 42"/>
          <p:cNvSpPr>
            <a:spLocks noChangeShapeType="1"/>
          </p:cNvSpPr>
          <p:nvPr/>
        </p:nvSpPr>
        <p:spPr bwMode="auto">
          <a:xfrm>
            <a:off x="2941446"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52" name="Line 43"/>
          <p:cNvSpPr>
            <a:spLocks noChangeShapeType="1"/>
          </p:cNvSpPr>
          <p:nvPr/>
        </p:nvSpPr>
        <p:spPr bwMode="auto">
          <a:xfrm>
            <a:off x="2583546" y="5244783"/>
            <a:ext cx="0" cy="34776"/>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053" name="Line 44"/>
          <p:cNvSpPr>
            <a:spLocks noChangeShapeType="1"/>
          </p:cNvSpPr>
          <p:nvPr/>
        </p:nvSpPr>
        <p:spPr bwMode="auto">
          <a:xfrm>
            <a:off x="2416912" y="5244783"/>
            <a:ext cx="0" cy="40572"/>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12" name="TextBox 11"/>
          <p:cNvSpPr txBox="1"/>
          <p:nvPr/>
        </p:nvSpPr>
        <p:spPr>
          <a:xfrm>
            <a:off x="3812288" y="1999199"/>
            <a:ext cx="3469254" cy="646331"/>
          </a:xfrm>
          <a:prstGeom prst="rect">
            <a:avLst/>
          </a:prstGeom>
          <a:noFill/>
        </p:spPr>
        <p:txBody>
          <a:bodyPr wrap="square">
            <a:spAutoFit/>
          </a:bodyPr>
          <a:lstStyle/>
          <a:p>
            <a:pPr algn="ctr" eaLnBrk="1" hangingPunct="1">
              <a:defRPr/>
            </a:pPr>
            <a:r>
              <a:rPr lang="en-US" i="0" dirty="0" smtClean="0">
                <a:solidFill>
                  <a:schemeClr val="bg1"/>
                </a:solidFill>
                <a:effectLst>
                  <a:outerShdw blurRad="38100" dist="38100" dir="2700000" algn="tl">
                    <a:srgbClr val="000000">
                      <a:alpha val="43137"/>
                    </a:srgbClr>
                  </a:outerShdw>
                </a:effectLst>
                <a:latin typeface="Arial" charset="0"/>
                <a:cs typeface="Arial" charset="0"/>
              </a:rPr>
              <a:t>HR [95%CI</a:t>
            </a:r>
            <a:r>
              <a:rPr lang="en-US" i="0" dirty="0">
                <a:solidFill>
                  <a:schemeClr val="bg1"/>
                </a:solidFill>
                <a:effectLst>
                  <a:outerShdw blurRad="38100" dist="38100" dir="2700000" algn="tl">
                    <a:srgbClr val="000000">
                      <a:alpha val="43137"/>
                    </a:srgbClr>
                  </a:outerShdw>
                </a:effectLst>
                <a:latin typeface="Arial" charset="0"/>
                <a:cs typeface="Arial" charset="0"/>
              </a:rPr>
              <a:t>] = </a:t>
            </a:r>
            <a:r>
              <a:rPr lang="en-US" i="0" dirty="0" smtClean="0">
                <a:solidFill>
                  <a:schemeClr val="bg1"/>
                </a:solidFill>
                <a:effectLst>
                  <a:outerShdw blurRad="38100" dist="38100" dir="2700000" algn="tl">
                    <a:srgbClr val="000000">
                      <a:alpha val="43137"/>
                    </a:srgbClr>
                  </a:outerShdw>
                </a:effectLst>
                <a:latin typeface="Arial" charset="0"/>
                <a:cs typeface="Arial" charset="0"/>
              </a:rPr>
              <a:t>0.95 </a:t>
            </a:r>
            <a:r>
              <a:rPr lang="en-US" i="0" dirty="0">
                <a:solidFill>
                  <a:schemeClr val="bg1"/>
                </a:solidFill>
                <a:effectLst>
                  <a:outerShdw blurRad="38100" dist="38100" dir="2700000" algn="tl">
                    <a:srgbClr val="000000">
                      <a:alpha val="43137"/>
                    </a:srgbClr>
                  </a:outerShdw>
                </a:effectLst>
                <a:latin typeface="Arial" charset="0"/>
                <a:cs typeface="Arial" charset="0"/>
              </a:rPr>
              <a:t>[0.82, 1.10]</a:t>
            </a:r>
            <a:br>
              <a:rPr lang="en-US" i="0" dirty="0">
                <a:solidFill>
                  <a:schemeClr val="bg1"/>
                </a:solidFill>
                <a:effectLst>
                  <a:outerShdw blurRad="38100" dist="38100" dir="2700000" algn="tl">
                    <a:srgbClr val="000000">
                      <a:alpha val="43137"/>
                    </a:srgbClr>
                  </a:outerShdw>
                </a:effectLst>
                <a:latin typeface="Arial" charset="0"/>
                <a:cs typeface="Arial" charset="0"/>
              </a:rPr>
            </a:br>
            <a:r>
              <a:rPr lang="en-US" i="0" dirty="0">
                <a:solidFill>
                  <a:schemeClr val="bg1"/>
                </a:solidFill>
                <a:effectLst>
                  <a:outerShdw blurRad="38100" dist="38100" dir="2700000" algn="tl">
                    <a:srgbClr val="000000">
                      <a:alpha val="43137"/>
                    </a:srgbClr>
                  </a:outerShdw>
                </a:effectLst>
                <a:latin typeface="Arial" charset="0"/>
                <a:cs typeface="Arial" charset="0"/>
              </a:rPr>
              <a:t>p-value = 0.48 </a:t>
            </a:r>
          </a:p>
        </p:txBody>
      </p:sp>
      <p:cxnSp>
        <p:nvCxnSpPr>
          <p:cNvPr id="45115" name="Straight Connector 13"/>
          <p:cNvCxnSpPr>
            <a:cxnSpLocks noChangeShapeType="1"/>
          </p:cNvCxnSpPr>
          <p:nvPr/>
        </p:nvCxnSpPr>
        <p:spPr bwMode="auto">
          <a:xfrm>
            <a:off x="2454586" y="4607007"/>
            <a:ext cx="460762" cy="0"/>
          </a:xfrm>
          <a:prstGeom prst="line">
            <a:avLst/>
          </a:prstGeom>
          <a:noFill/>
          <a:ln w="28575" algn="ctr">
            <a:solidFill>
              <a:srgbClr val="E786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116" name="Straight Connector 15"/>
          <p:cNvCxnSpPr>
            <a:cxnSpLocks noChangeShapeType="1"/>
          </p:cNvCxnSpPr>
          <p:nvPr/>
        </p:nvCxnSpPr>
        <p:spPr bwMode="auto">
          <a:xfrm>
            <a:off x="2463280" y="4946461"/>
            <a:ext cx="460762" cy="0"/>
          </a:xfrm>
          <a:prstGeom prst="line">
            <a:avLst/>
          </a:prstGeom>
          <a:noFill/>
          <a:ln w="28575" algn="ctr">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p:nvSpPr>
        <p:spPr bwMode="auto">
          <a:xfrm>
            <a:off x="2941446" y="4405466"/>
            <a:ext cx="1463478" cy="310083"/>
          </a:xfrm>
          <a:prstGeom prst="rect">
            <a:avLst/>
          </a:prstGeom>
          <a:noFill/>
        </p:spPr>
        <p:txBody>
          <a:bodyPr>
            <a:spAutoFit/>
          </a:bodyPr>
          <a:lstStyle/>
          <a:p>
            <a:pPr eaLnBrk="1" hangingPunct="1">
              <a:defRPr/>
            </a:pPr>
            <a:r>
              <a:rPr lang="en-US" sz="1600" b="1" i="0" dirty="0" err="1">
                <a:solidFill>
                  <a:schemeClr val="bg1"/>
                </a:solidFill>
                <a:effectLst>
                  <a:outerShdw blurRad="38100" dist="38100" dir="2700000" algn="tl">
                    <a:srgbClr val="000000">
                      <a:alpha val="43137"/>
                    </a:srgbClr>
                  </a:outerShdw>
                </a:effectLst>
                <a:latin typeface="Arial" charset="0"/>
                <a:cs typeface="Arial" charset="0"/>
              </a:rPr>
              <a:t>Ranolazine</a:t>
            </a:r>
            <a:endParaRPr lang="en-US" sz="1600" b="1" i="0" dirty="0">
              <a:solidFill>
                <a:schemeClr val="bg1"/>
              </a:solidFill>
              <a:effectLst>
                <a:outerShdw blurRad="38100" dist="38100" dir="2700000" algn="tl">
                  <a:srgbClr val="000000">
                    <a:alpha val="43137"/>
                  </a:srgbClr>
                </a:outerShdw>
              </a:effectLst>
              <a:latin typeface="Arial" charset="0"/>
              <a:cs typeface="Arial" charset="0"/>
            </a:endParaRPr>
          </a:p>
        </p:txBody>
      </p:sp>
      <p:sp>
        <p:nvSpPr>
          <p:cNvPr id="18" name="TextBox 17"/>
          <p:cNvSpPr txBox="1"/>
          <p:nvPr/>
        </p:nvSpPr>
        <p:spPr bwMode="auto">
          <a:xfrm>
            <a:off x="2941446" y="4763207"/>
            <a:ext cx="1463478" cy="310083"/>
          </a:xfrm>
          <a:prstGeom prst="rect">
            <a:avLst/>
          </a:prstGeom>
          <a:noFill/>
        </p:spPr>
        <p:txBody>
          <a:bodyPr>
            <a:spAutoFit/>
          </a:bodyPr>
          <a:lstStyle/>
          <a:p>
            <a:pPr eaLnBrk="1" hangingPunct="1">
              <a:defRPr/>
            </a:pPr>
            <a:r>
              <a:rPr lang="en-US" sz="1600" b="1" i="0" dirty="0">
                <a:solidFill>
                  <a:schemeClr val="bg1"/>
                </a:solidFill>
                <a:effectLst>
                  <a:outerShdw blurRad="38100" dist="38100" dir="2700000" algn="tl">
                    <a:srgbClr val="000000">
                      <a:alpha val="43137"/>
                    </a:srgbClr>
                  </a:outerShdw>
                </a:effectLst>
                <a:latin typeface="Arial" charset="0"/>
                <a:cs typeface="Arial" charset="0"/>
              </a:rPr>
              <a:t>Placebo</a:t>
            </a:r>
          </a:p>
        </p:txBody>
      </p:sp>
      <p:sp>
        <p:nvSpPr>
          <p:cNvPr id="64" name="Freeform 45"/>
          <p:cNvSpPr>
            <a:spLocks/>
          </p:cNvSpPr>
          <p:nvPr/>
        </p:nvSpPr>
        <p:spPr bwMode="auto">
          <a:xfrm>
            <a:off x="2253177" y="1796192"/>
            <a:ext cx="4970029" cy="2786403"/>
          </a:xfrm>
          <a:custGeom>
            <a:avLst/>
            <a:gdLst>
              <a:gd name="T0" fmla="*/ 2 w 1668"/>
              <a:gd name="T1" fmla="*/ 11 h 936"/>
              <a:gd name="T2" fmla="*/ 12 w 1668"/>
              <a:gd name="T3" fmla="*/ 21 h 936"/>
              <a:gd name="T4" fmla="*/ 20 w 1668"/>
              <a:gd name="T5" fmla="*/ 50 h 936"/>
              <a:gd name="T6" fmla="*/ 32 w 1668"/>
              <a:gd name="T7" fmla="*/ 62 h 936"/>
              <a:gd name="T8" fmla="*/ 42 w 1668"/>
              <a:gd name="T9" fmla="*/ 78 h 936"/>
              <a:gd name="T10" fmla="*/ 49 w 1668"/>
              <a:gd name="T11" fmla="*/ 91 h 936"/>
              <a:gd name="T12" fmla="*/ 58 w 1668"/>
              <a:gd name="T13" fmla="*/ 107 h 936"/>
              <a:gd name="T14" fmla="*/ 82 w 1668"/>
              <a:gd name="T15" fmla="*/ 119 h 936"/>
              <a:gd name="T16" fmla="*/ 91 w 1668"/>
              <a:gd name="T17" fmla="*/ 139 h 936"/>
              <a:gd name="T18" fmla="*/ 100 w 1668"/>
              <a:gd name="T19" fmla="*/ 154 h 936"/>
              <a:gd name="T20" fmla="*/ 109 w 1668"/>
              <a:gd name="T21" fmla="*/ 166 h 936"/>
              <a:gd name="T22" fmla="*/ 125 w 1668"/>
              <a:gd name="T23" fmla="*/ 178 h 936"/>
              <a:gd name="T24" fmla="*/ 134 w 1668"/>
              <a:gd name="T25" fmla="*/ 191 h 936"/>
              <a:gd name="T26" fmla="*/ 151 w 1668"/>
              <a:gd name="T27" fmla="*/ 201 h 936"/>
              <a:gd name="T28" fmla="*/ 165 w 1668"/>
              <a:gd name="T29" fmla="*/ 219 h 936"/>
              <a:gd name="T30" fmla="*/ 187 w 1668"/>
              <a:gd name="T31" fmla="*/ 225 h 936"/>
              <a:gd name="T32" fmla="*/ 197 w 1668"/>
              <a:gd name="T33" fmla="*/ 246 h 936"/>
              <a:gd name="T34" fmla="*/ 217 w 1668"/>
              <a:gd name="T35" fmla="*/ 259 h 936"/>
              <a:gd name="T36" fmla="*/ 241 w 1668"/>
              <a:gd name="T37" fmla="*/ 283 h 936"/>
              <a:gd name="T38" fmla="*/ 263 w 1668"/>
              <a:gd name="T39" fmla="*/ 295 h 936"/>
              <a:gd name="T40" fmla="*/ 287 w 1668"/>
              <a:gd name="T41" fmla="*/ 307 h 936"/>
              <a:gd name="T42" fmla="*/ 317 w 1668"/>
              <a:gd name="T43" fmla="*/ 320 h 936"/>
              <a:gd name="T44" fmla="*/ 346 w 1668"/>
              <a:gd name="T45" fmla="*/ 332 h 936"/>
              <a:gd name="T46" fmla="*/ 363 w 1668"/>
              <a:gd name="T47" fmla="*/ 353 h 936"/>
              <a:gd name="T48" fmla="*/ 400 w 1668"/>
              <a:gd name="T49" fmla="*/ 373 h 936"/>
              <a:gd name="T50" fmla="*/ 413 w 1668"/>
              <a:gd name="T51" fmla="*/ 394 h 936"/>
              <a:gd name="T52" fmla="*/ 434 w 1668"/>
              <a:gd name="T53" fmla="*/ 411 h 936"/>
              <a:gd name="T54" fmla="*/ 460 w 1668"/>
              <a:gd name="T55" fmla="*/ 420 h 936"/>
              <a:gd name="T56" fmla="*/ 473 w 1668"/>
              <a:gd name="T57" fmla="*/ 430 h 936"/>
              <a:gd name="T58" fmla="*/ 491 w 1668"/>
              <a:gd name="T59" fmla="*/ 438 h 936"/>
              <a:gd name="T60" fmla="*/ 505 w 1668"/>
              <a:gd name="T61" fmla="*/ 450 h 936"/>
              <a:gd name="T62" fmla="*/ 519 w 1668"/>
              <a:gd name="T63" fmla="*/ 458 h 936"/>
              <a:gd name="T64" fmla="*/ 533 w 1668"/>
              <a:gd name="T65" fmla="*/ 470 h 936"/>
              <a:gd name="T66" fmla="*/ 553 w 1668"/>
              <a:gd name="T67" fmla="*/ 483 h 936"/>
              <a:gd name="T68" fmla="*/ 560 w 1668"/>
              <a:gd name="T69" fmla="*/ 507 h 936"/>
              <a:gd name="T70" fmla="*/ 570 w 1668"/>
              <a:gd name="T71" fmla="*/ 519 h 936"/>
              <a:gd name="T72" fmla="*/ 597 w 1668"/>
              <a:gd name="T73" fmla="*/ 529 h 936"/>
              <a:gd name="T74" fmla="*/ 622 w 1668"/>
              <a:gd name="T75" fmla="*/ 546 h 936"/>
              <a:gd name="T76" fmla="*/ 658 w 1668"/>
              <a:gd name="T77" fmla="*/ 563 h 936"/>
              <a:gd name="T78" fmla="*/ 691 w 1668"/>
              <a:gd name="T79" fmla="*/ 583 h 936"/>
              <a:gd name="T80" fmla="*/ 716 w 1668"/>
              <a:gd name="T81" fmla="*/ 597 h 936"/>
              <a:gd name="T82" fmla="*/ 749 w 1668"/>
              <a:gd name="T83" fmla="*/ 619 h 936"/>
              <a:gd name="T84" fmla="*/ 779 w 1668"/>
              <a:gd name="T85" fmla="*/ 627 h 936"/>
              <a:gd name="T86" fmla="*/ 813 w 1668"/>
              <a:gd name="T87" fmla="*/ 642 h 936"/>
              <a:gd name="T88" fmla="*/ 851 w 1668"/>
              <a:gd name="T89" fmla="*/ 656 h 936"/>
              <a:gd name="T90" fmla="*/ 904 w 1668"/>
              <a:gd name="T91" fmla="*/ 669 h 936"/>
              <a:gd name="T92" fmla="*/ 933 w 1668"/>
              <a:gd name="T93" fmla="*/ 679 h 936"/>
              <a:gd name="T94" fmla="*/ 976 w 1668"/>
              <a:gd name="T95" fmla="*/ 692 h 936"/>
              <a:gd name="T96" fmla="*/ 1009 w 1668"/>
              <a:gd name="T97" fmla="*/ 708 h 936"/>
              <a:gd name="T98" fmla="*/ 1050 w 1668"/>
              <a:gd name="T99" fmla="*/ 724 h 936"/>
              <a:gd name="T100" fmla="*/ 1090 w 1668"/>
              <a:gd name="T101" fmla="*/ 737 h 936"/>
              <a:gd name="T102" fmla="*/ 1119 w 1668"/>
              <a:gd name="T103" fmla="*/ 754 h 936"/>
              <a:gd name="T104" fmla="*/ 1188 w 1668"/>
              <a:gd name="T105" fmla="*/ 767 h 936"/>
              <a:gd name="T106" fmla="*/ 1227 w 1668"/>
              <a:gd name="T107" fmla="*/ 784 h 936"/>
              <a:gd name="T108" fmla="*/ 1272 w 1668"/>
              <a:gd name="T109" fmla="*/ 801 h 936"/>
              <a:gd name="T110" fmla="*/ 1307 w 1668"/>
              <a:gd name="T111" fmla="*/ 817 h 936"/>
              <a:gd name="T112" fmla="*/ 1345 w 1668"/>
              <a:gd name="T113" fmla="*/ 835 h 936"/>
              <a:gd name="T114" fmla="*/ 1367 w 1668"/>
              <a:gd name="T115" fmla="*/ 855 h 936"/>
              <a:gd name="T116" fmla="*/ 1377 w 1668"/>
              <a:gd name="T117" fmla="*/ 880 h 936"/>
              <a:gd name="T118" fmla="*/ 1478 w 1668"/>
              <a:gd name="T119" fmla="*/ 90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68" h="936">
                <a:moveTo>
                  <a:pt x="0" y="0"/>
                </a:moveTo>
                <a:cubicBezTo>
                  <a:pt x="0" y="2"/>
                  <a:pt x="0" y="2"/>
                  <a:pt x="0" y="2"/>
                </a:cubicBezTo>
                <a:cubicBezTo>
                  <a:pt x="0" y="7"/>
                  <a:pt x="0" y="7"/>
                  <a:pt x="0" y="7"/>
                </a:cubicBezTo>
                <a:cubicBezTo>
                  <a:pt x="4" y="7"/>
                  <a:pt x="4" y="7"/>
                  <a:pt x="4" y="7"/>
                </a:cubicBezTo>
                <a:cubicBezTo>
                  <a:pt x="2" y="11"/>
                  <a:pt x="2" y="11"/>
                  <a:pt x="2" y="11"/>
                </a:cubicBezTo>
                <a:cubicBezTo>
                  <a:pt x="7" y="11"/>
                  <a:pt x="7" y="11"/>
                  <a:pt x="7" y="11"/>
                </a:cubicBezTo>
                <a:cubicBezTo>
                  <a:pt x="4" y="16"/>
                  <a:pt x="4" y="16"/>
                  <a:pt x="4" y="16"/>
                </a:cubicBezTo>
                <a:cubicBezTo>
                  <a:pt x="12" y="16"/>
                  <a:pt x="12" y="16"/>
                  <a:pt x="12" y="16"/>
                </a:cubicBezTo>
                <a:cubicBezTo>
                  <a:pt x="6" y="21"/>
                  <a:pt x="6" y="21"/>
                  <a:pt x="6" y="21"/>
                </a:cubicBezTo>
                <a:cubicBezTo>
                  <a:pt x="12" y="21"/>
                  <a:pt x="12" y="21"/>
                  <a:pt x="12" y="21"/>
                </a:cubicBezTo>
                <a:cubicBezTo>
                  <a:pt x="12" y="26"/>
                  <a:pt x="12" y="26"/>
                  <a:pt x="12" y="26"/>
                </a:cubicBezTo>
                <a:cubicBezTo>
                  <a:pt x="16" y="30"/>
                  <a:pt x="16" y="30"/>
                  <a:pt x="16" y="30"/>
                </a:cubicBezTo>
                <a:cubicBezTo>
                  <a:pt x="16" y="35"/>
                  <a:pt x="16" y="35"/>
                  <a:pt x="16" y="35"/>
                </a:cubicBezTo>
                <a:cubicBezTo>
                  <a:pt x="20" y="39"/>
                  <a:pt x="20" y="39"/>
                  <a:pt x="20" y="39"/>
                </a:cubicBezTo>
                <a:cubicBezTo>
                  <a:pt x="20" y="50"/>
                  <a:pt x="20" y="50"/>
                  <a:pt x="20" y="50"/>
                </a:cubicBezTo>
                <a:cubicBezTo>
                  <a:pt x="22" y="50"/>
                  <a:pt x="22" y="50"/>
                  <a:pt x="22" y="50"/>
                </a:cubicBezTo>
                <a:cubicBezTo>
                  <a:pt x="22" y="58"/>
                  <a:pt x="22" y="58"/>
                  <a:pt x="22" y="58"/>
                </a:cubicBezTo>
                <a:cubicBezTo>
                  <a:pt x="26" y="58"/>
                  <a:pt x="26" y="58"/>
                  <a:pt x="26" y="58"/>
                </a:cubicBezTo>
                <a:cubicBezTo>
                  <a:pt x="26" y="62"/>
                  <a:pt x="26" y="62"/>
                  <a:pt x="26" y="62"/>
                </a:cubicBezTo>
                <a:cubicBezTo>
                  <a:pt x="32" y="62"/>
                  <a:pt x="32" y="62"/>
                  <a:pt x="32" y="62"/>
                </a:cubicBezTo>
                <a:cubicBezTo>
                  <a:pt x="32" y="67"/>
                  <a:pt x="32" y="67"/>
                  <a:pt x="32" y="67"/>
                </a:cubicBezTo>
                <a:cubicBezTo>
                  <a:pt x="37" y="65"/>
                  <a:pt x="37" y="65"/>
                  <a:pt x="37" y="65"/>
                </a:cubicBezTo>
                <a:cubicBezTo>
                  <a:pt x="37" y="71"/>
                  <a:pt x="37" y="71"/>
                  <a:pt x="37" y="71"/>
                </a:cubicBezTo>
                <a:cubicBezTo>
                  <a:pt x="40" y="71"/>
                  <a:pt x="40" y="71"/>
                  <a:pt x="40" y="71"/>
                </a:cubicBezTo>
                <a:cubicBezTo>
                  <a:pt x="42" y="78"/>
                  <a:pt x="42" y="78"/>
                  <a:pt x="42" y="78"/>
                </a:cubicBezTo>
                <a:cubicBezTo>
                  <a:pt x="42" y="83"/>
                  <a:pt x="42" y="83"/>
                  <a:pt x="42" y="83"/>
                </a:cubicBezTo>
                <a:cubicBezTo>
                  <a:pt x="45" y="83"/>
                  <a:pt x="45" y="83"/>
                  <a:pt x="45" y="83"/>
                </a:cubicBezTo>
                <a:cubicBezTo>
                  <a:pt x="45" y="86"/>
                  <a:pt x="45" y="86"/>
                  <a:pt x="45" y="86"/>
                </a:cubicBezTo>
                <a:cubicBezTo>
                  <a:pt x="49" y="86"/>
                  <a:pt x="49" y="86"/>
                  <a:pt x="49" y="86"/>
                </a:cubicBezTo>
                <a:cubicBezTo>
                  <a:pt x="49" y="91"/>
                  <a:pt x="49" y="91"/>
                  <a:pt x="49" y="91"/>
                </a:cubicBezTo>
                <a:cubicBezTo>
                  <a:pt x="52" y="93"/>
                  <a:pt x="52" y="93"/>
                  <a:pt x="52" y="93"/>
                </a:cubicBezTo>
                <a:cubicBezTo>
                  <a:pt x="52" y="97"/>
                  <a:pt x="52" y="97"/>
                  <a:pt x="52" y="97"/>
                </a:cubicBezTo>
                <a:cubicBezTo>
                  <a:pt x="58" y="97"/>
                  <a:pt x="58" y="97"/>
                  <a:pt x="58" y="97"/>
                </a:cubicBezTo>
                <a:cubicBezTo>
                  <a:pt x="58" y="102"/>
                  <a:pt x="58" y="102"/>
                  <a:pt x="58" y="102"/>
                </a:cubicBezTo>
                <a:cubicBezTo>
                  <a:pt x="58" y="107"/>
                  <a:pt x="58" y="107"/>
                  <a:pt x="58" y="107"/>
                </a:cubicBezTo>
                <a:cubicBezTo>
                  <a:pt x="63" y="107"/>
                  <a:pt x="63" y="107"/>
                  <a:pt x="63" y="107"/>
                </a:cubicBezTo>
                <a:cubicBezTo>
                  <a:pt x="63" y="113"/>
                  <a:pt x="63" y="113"/>
                  <a:pt x="63" y="113"/>
                </a:cubicBezTo>
                <a:cubicBezTo>
                  <a:pt x="68" y="113"/>
                  <a:pt x="68" y="113"/>
                  <a:pt x="68" y="113"/>
                </a:cubicBezTo>
                <a:cubicBezTo>
                  <a:pt x="68" y="119"/>
                  <a:pt x="68" y="119"/>
                  <a:pt x="68" y="119"/>
                </a:cubicBezTo>
                <a:cubicBezTo>
                  <a:pt x="82" y="119"/>
                  <a:pt x="82" y="119"/>
                  <a:pt x="82" y="119"/>
                </a:cubicBezTo>
                <a:cubicBezTo>
                  <a:pt x="80" y="128"/>
                  <a:pt x="80" y="128"/>
                  <a:pt x="80" y="128"/>
                </a:cubicBezTo>
                <a:cubicBezTo>
                  <a:pt x="86" y="128"/>
                  <a:pt x="86" y="128"/>
                  <a:pt x="86" y="128"/>
                </a:cubicBezTo>
                <a:cubicBezTo>
                  <a:pt x="86" y="134"/>
                  <a:pt x="86" y="134"/>
                  <a:pt x="86" y="134"/>
                </a:cubicBezTo>
                <a:cubicBezTo>
                  <a:pt x="90" y="134"/>
                  <a:pt x="90" y="134"/>
                  <a:pt x="90" y="134"/>
                </a:cubicBezTo>
                <a:cubicBezTo>
                  <a:pt x="91" y="139"/>
                  <a:pt x="91" y="139"/>
                  <a:pt x="91" y="139"/>
                </a:cubicBezTo>
                <a:cubicBezTo>
                  <a:pt x="96" y="139"/>
                  <a:pt x="96" y="139"/>
                  <a:pt x="96" y="139"/>
                </a:cubicBezTo>
                <a:cubicBezTo>
                  <a:pt x="96" y="144"/>
                  <a:pt x="96" y="144"/>
                  <a:pt x="96" y="144"/>
                </a:cubicBezTo>
                <a:cubicBezTo>
                  <a:pt x="100" y="148"/>
                  <a:pt x="100" y="148"/>
                  <a:pt x="100" y="148"/>
                </a:cubicBezTo>
                <a:cubicBezTo>
                  <a:pt x="96" y="152"/>
                  <a:pt x="96" y="152"/>
                  <a:pt x="96" y="152"/>
                </a:cubicBezTo>
                <a:cubicBezTo>
                  <a:pt x="100" y="154"/>
                  <a:pt x="100" y="154"/>
                  <a:pt x="100" y="154"/>
                </a:cubicBezTo>
                <a:cubicBezTo>
                  <a:pt x="100" y="158"/>
                  <a:pt x="100" y="158"/>
                  <a:pt x="100" y="158"/>
                </a:cubicBezTo>
                <a:cubicBezTo>
                  <a:pt x="104" y="158"/>
                  <a:pt x="104" y="158"/>
                  <a:pt x="104" y="158"/>
                </a:cubicBezTo>
                <a:cubicBezTo>
                  <a:pt x="104" y="162"/>
                  <a:pt x="104" y="162"/>
                  <a:pt x="104" y="162"/>
                </a:cubicBezTo>
                <a:cubicBezTo>
                  <a:pt x="109" y="162"/>
                  <a:pt x="109" y="162"/>
                  <a:pt x="109" y="162"/>
                </a:cubicBezTo>
                <a:cubicBezTo>
                  <a:pt x="109" y="166"/>
                  <a:pt x="109" y="166"/>
                  <a:pt x="109" y="166"/>
                </a:cubicBezTo>
                <a:cubicBezTo>
                  <a:pt x="114" y="164"/>
                  <a:pt x="114" y="164"/>
                  <a:pt x="114" y="164"/>
                </a:cubicBezTo>
                <a:cubicBezTo>
                  <a:pt x="114" y="170"/>
                  <a:pt x="114" y="170"/>
                  <a:pt x="114" y="170"/>
                </a:cubicBezTo>
                <a:cubicBezTo>
                  <a:pt x="114" y="170"/>
                  <a:pt x="118" y="168"/>
                  <a:pt x="118" y="170"/>
                </a:cubicBezTo>
                <a:cubicBezTo>
                  <a:pt x="118" y="171"/>
                  <a:pt x="118" y="178"/>
                  <a:pt x="118" y="178"/>
                </a:cubicBezTo>
                <a:cubicBezTo>
                  <a:pt x="125" y="178"/>
                  <a:pt x="125" y="178"/>
                  <a:pt x="125" y="178"/>
                </a:cubicBezTo>
                <a:cubicBezTo>
                  <a:pt x="127" y="183"/>
                  <a:pt x="127" y="183"/>
                  <a:pt x="127" y="183"/>
                </a:cubicBezTo>
                <a:cubicBezTo>
                  <a:pt x="130" y="183"/>
                  <a:pt x="130" y="183"/>
                  <a:pt x="130" y="183"/>
                </a:cubicBezTo>
                <a:cubicBezTo>
                  <a:pt x="130" y="187"/>
                  <a:pt x="130" y="187"/>
                  <a:pt x="130" y="187"/>
                </a:cubicBezTo>
                <a:cubicBezTo>
                  <a:pt x="134" y="187"/>
                  <a:pt x="134" y="187"/>
                  <a:pt x="134" y="187"/>
                </a:cubicBezTo>
                <a:cubicBezTo>
                  <a:pt x="134" y="191"/>
                  <a:pt x="134" y="191"/>
                  <a:pt x="134" y="191"/>
                </a:cubicBezTo>
                <a:cubicBezTo>
                  <a:pt x="143" y="191"/>
                  <a:pt x="143" y="191"/>
                  <a:pt x="143" y="191"/>
                </a:cubicBezTo>
                <a:cubicBezTo>
                  <a:pt x="145" y="195"/>
                  <a:pt x="145" y="195"/>
                  <a:pt x="145" y="195"/>
                </a:cubicBezTo>
                <a:cubicBezTo>
                  <a:pt x="147" y="195"/>
                  <a:pt x="147" y="195"/>
                  <a:pt x="147" y="195"/>
                </a:cubicBezTo>
                <a:cubicBezTo>
                  <a:pt x="147" y="201"/>
                  <a:pt x="147" y="201"/>
                  <a:pt x="147" y="201"/>
                </a:cubicBezTo>
                <a:cubicBezTo>
                  <a:pt x="151" y="201"/>
                  <a:pt x="151" y="201"/>
                  <a:pt x="151" y="201"/>
                </a:cubicBezTo>
                <a:cubicBezTo>
                  <a:pt x="151" y="207"/>
                  <a:pt x="151" y="207"/>
                  <a:pt x="151" y="207"/>
                </a:cubicBezTo>
                <a:cubicBezTo>
                  <a:pt x="158" y="207"/>
                  <a:pt x="158" y="207"/>
                  <a:pt x="158" y="207"/>
                </a:cubicBezTo>
                <a:cubicBezTo>
                  <a:pt x="158" y="213"/>
                  <a:pt x="158" y="213"/>
                  <a:pt x="158" y="213"/>
                </a:cubicBezTo>
                <a:cubicBezTo>
                  <a:pt x="163" y="213"/>
                  <a:pt x="163" y="213"/>
                  <a:pt x="163" y="213"/>
                </a:cubicBezTo>
                <a:cubicBezTo>
                  <a:pt x="165" y="219"/>
                  <a:pt x="165" y="219"/>
                  <a:pt x="165" y="219"/>
                </a:cubicBezTo>
                <a:cubicBezTo>
                  <a:pt x="169" y="216"/>
                  <a:pt x="169" y="216"/>
                  <a:pt x="169" y="216"/>
                </a:cubicBezTo>
                <a:cubicBezTo>
                  <a:pt x="169" y="221"/>
                  <a:pt x="169" y="221"/>
                  <a:pt x="169" y="221"/>
                </a:cubicBezTo>
                <a:cubicBezTo>
                  <a:pt x="176" y="221"/>
                  <a:pt x="176" y="221"/>
                  <a:pt x="176" y="221"/>
                </a:cubicBezTo>
                <a:cubicBezTo>
                  <a:pt x="178" y="225"/>
                  <a:pt x="178" y="225"/>
                  <a:pt x="178" y="225"/>
                </a:cubicBezTo>
                <a:cubicBezTo>
                  <a:pt x="187" y="225"/>
                  <a:pt x="187" y="225"/>
                  <a:pt x="187" y="225"/>
                </a:cubicBezTo>
                <a:cubicBezTo>
                  <a:pt x="187" y="232"/>
                  <a:pt x="187" y="232"/>
                  <a:pt x="187" y="232"/>
                </a:cubicBezTo>
                <a:cubicBezTo>
                  <a:pt x="191" y="235"/>
                  <a:pt x="191" y="235"/>
                  <a:pt x="191" y="235"/>
                </a:cubicBezTo>
                <a:cubicBezTo>
                  <a:pt x="194" y="241"/>
                  <a:pt x="194" y="241"/>
                  <a:pt x="194" y="241"/>
                </a:cubicBezTo>
                <a:cubicBezTo>
                  <a:pt x="197" y="241"/>
                  <a:pt x="197" y="241"/>
                  <a:pt x="197" y="241"/>
                </a:cubicBezTo>
                <a:cubicBezTo>
                  <a:pt x="197" y="241"/>
                  <a:pt x="196" y="246"/>
                  <a:pt x="197" y="246"/>
                </a:cubicBezTo>
                <a:cubicBezTo>
                  <a:pt x="198" y="246"/>
                  <a:pt x="206" y="246"/>
                  <a:pt x="206" y="246"/>
                </a:cubicBezTo>
                <a:cubicBezTo>
                  <a:pt x="206" y="250"/>
                  <a:pt x="206" y="250"/>
                  <a:pt x="206" y="250"/>
                </a:cubicBezTo>
                <a:cubicBezTo>
                  <a:pt x="212" y="250"/>
                  <a:pt x="212" y="250"/>
                  <a:pt x="212" y="250"/>
                </a:cubicBezTo>
                <a:cubicBezTo>
                  <a:pt x="209" y="257"/>
                  <a:pt x="209" y="257"/>
                  <a:pt x="209" y="257"/>
                </a:cubicBezTo>
                <a:cubicBezTo>
                  <a:pt x="217" y="259"/>
                  <a:pt x="217" y="259"/>
                  <a:pt x="217" y="259"/>
                </a:cubicBezTo>
                <a:cubicBezTo>
                  <a:pt x="222" y="264"/>
                  <a:pt x="222" y="264"/>
                  <a:pt x="222" y="264"/>
                </a:cubicBezTo>
                <a:cubicBezTo>
                  <a:pt x="228" y="269"/>
                  <a:pt x="228" y="269"/>
                  <a:pt x="228" y="269"/>
                </a:cubicBezTo>
                <a:cubicBezTo>
                  <a:pt x="228" y="277"/>
                  <a:pt x="228" y="277"/>
                  <a:pt x="228" y="277"/>
                </a:cubicBezTo>
                <a:cubicBezTo>
                  <a:pt x="238" y="279"/>
                  <a:pt x="238" y="279"/>
                  <a:pt x="238" y="279"/>
                </a:cubicBezTo>
                <a:cubicBezTo>
                  <a:pt x="241" y="283"/>
                  <a:pt x="241" y="283"/>
                  <a:pt x="241" y="283"/>
                </a:cubicBezTo>
                <a:cubicBezTo>
                  <a:pt x="248" y="285"/>
                  <a:pt x="248" y="285"/>
                  <a:pt x="248" y="285"/>
                </a:cubicBezTo>
                <a:cubicBezTo>
                  <a:pt x="249" y="289"/>
                  <a:pt x="249" y="289"/>
                  <a:pt x="249" y="289"/>
                </a:cubicBezTo>
                <a:cubicBezTo>
                  <a:pt x="249" y="289"/>
                  <a:pt x="256" y="284"/>
                  <a:pt x="256" y="289"/>
                </a:cubicBezTo>
                <a:cubicBezTo>
                  <a:pt x="256" y="293"/>
                  <a:pt x="258" y="295"/>
                  <a:pt x="258" y="295"/>
                </a:cubicBezTo>
                <a:cubicBezTo>
                  <a:pt x="263" y="295"/>
                  <a:pt x="263" y="295"/>
                  <a:pt x="263" y="295"/>
                </a:cubicBezTo>
                <a:cubicBezTo>
                  <a:pt x="263" y="299"/>
                  <a:pt x="263" y="299"/>
                  <a:pt x="263" y="299"/>
                </a:cubicBezTo>
                <a:cubicBezTo>
                  <a:pt x="272" y="297"/>
                  <a:pt x="272" y="297"/>
                  <a:pt x="272" y="297"/>
                </a:cubicBezTo>
                <a:cubicBezTo>
                  <a:pt x="275" y="302"/>
                  <a:pt x="275" y="302"/>
                  <a:pt x="275" y="302"/>
                </a:cubicBezTo>
                <a:cubicBezTo>
                  <a:pt x="279" y="307"/>
                  <a:pt x="279" y="307"/>
                  <a:pt x="279" y="307"/>
                </a:cubicBezTo>
                <a:cubicBezTo>
                  <a:pt x="287" y="307"/>
                  <a:pt x="287" y="307"/>
                  <a:pt x="287" y="307"/>
                </a:cubicBezTo>
                <a:cubicBezTo>
                  <a:pt x="291" y="311"/>
                  <a:pt x="291" y="311"/>
                  <a:pt x="291" y="311"/>
                </a:cubicBezTo>
                <a:cubicBezTo>
                  <a:pt x="299" y="311"/>
                  <a:pt x="299" y="311"/>
                  <a:pt x="299" y="311"/>
                </a:cubicBezTo>
                <a:cubicBezTo>
                  <a:pt x="304" y="313"/>
                  <a:pt x="304" y="313"/>
                  <a:pt x="304" y="313"/>
                </a:cubicBezTo>
                <a:cubicBezTo>
                  <a:pt x="307" y="320"/>
                  <a:pt x="307" y="320"/>
                  <a:pt x="307" y="320"/>
                </a:cubicBezTo>
                <a:cubicBezTo>
                  <a:pt x="317" y="320"/>
                  <a:pt x="317" y="320"/>
                  <a:pt x="317" y="320"/>
                </a:cubicBezTo>
                <a:cubicBezTo>
                  <a:pt x="317" y="327"/>
                  <a:pt x="317" y="327"/>
                  <a:pt x="317" y="327"/>
                </a:cubicBezTo>
                <a:cubicBezTo>
                  <a:pt x="329" y="327"/>
                  <a:pt x="329" y="327"/>
                  <a:pt x="329" y="327"/>
                </a:cubicBezTo>
                <a:cubicBezTo>
                  <a:pt x="331" y="330"/>
                  <a:pt x="331" y="330"/>
                  <a:pt x="331" y="330"/>
                </a:cubicBezTo>
                <a:cubicBezTo>
                  <a:pt x="331" y="332"/>
                  <a:pt x="331" y="332"/>
                  <a:pt x="331" y="332"/>
                </a:cubicBezTo>
                <a:cubicBezTo>
                  <a:pt x="346" y="332"/>
                  <a:pt x="346" y="332"/>
                  <a:pt x="346" y="332"/>
                </a:cubicBezTo>
                <a:cubicBezTo>
                  <a:pt x="350" y="337"/>
                  <a:pt x="350" y="337"/>
                  <a:pt x="350" y="337"/>
                </a:cubicBezTo>
                <a:cubicBezTo>
                  <a:pt x="354" y="341"/>
                  <a:pt x="354" y="341"/>
                  <a:pt x="354" y="341"/>
                </a:cubicBezTo>
                <a:cubicBezTo>
                  <a:pt x="359" y="341"/>
                  <a:pt x="359" y="341"/>
                  <a:pt x="359" y="341"/>
                </a:cubicBezTo>
                <a:cubicBezTo>
                  <a:pt x="359" y="348"/>
                  <a:pt x="359" y="348"/>
                  <a:pt x="359" y="348"/>
                </a:cubicBezTo>
                <a:cubicBezTo>
                  <a:pt x="363" y="353"/>
                  <a:pt x="363" y="353"/>
                  <a:pt x="363" y="353"/>
                </a:cubicBezTo>
                <a:cubicBezTo>
                  <a:pt x="371" y="356"/>
                  <a:pt x="371" y="356"/>
                  <a:pt x="371" y="356"/>
                </a:cubicBezTo>
                <a:cubicBezTo>
                  <a:pt x="371" y="362"/>
                  <a:pt x="371" y="362"/>
                  <a:pt x="371" y="362"/>
                </a:cubicBezTo>
                <a:cubicBezTo>
                  <a:pt x="393" y="362"/>
                  <a:pt x="393" y="362"/>
                  <a:pt x="393" y="362"/>
                </a:cubicBezTo>
                <a:cubicBezTo>
                  <a:pt x="395" y="373"/>
                  <a:pt x="395" y="373"/>
                  <a:pt x="395" y="373"/>
                </a:cubicBezTo>
                <a:cubicBezTo>
                  <a:pt x="400" y="373"/>
                  <a:pt x="400" y="373"/>
                  <a:pt x="400" y="373"/>
                </a:cubicBezTo>
                <a:cubicBezTo>
                  <a:pt x="400" y="383"/>
                  <a:pt x="400" y="383"/>
                  <a:pt x="400" y="383"/>
                </a:cubicBezTo>
                <a:cubicBezTo>
                  <a:pt x="407" y="383"/>
                  <a:pt x="407" y="383"/>
                  <a:pt x="407" y="383"/>
                </a:cubicBezTo>
                <a:cubicBezTo>
                  <a:pt x="407" y="390"/>
                  <a:pt x="407" y="390"/>
                  <a:pt x="407" y="390"/>
                </a:cubicBezTo>
                <a:cubicBezTo>
                  <a:pt x="407" y="394"/>
                  <a:pt x="407" y="394"/>
                  <a:pt x="407" y="394"/>
                </a:cubicBezTo>
                <a:cubicBezTo>
                  <a:pt x="413" y="394"/>
                  <a:pt x="413" y="394"/>
                  <a:pt x="413" y="394"/>
                </a:cubicBezTo>
                <a:cubicBezTo>
                  <a:pt x="413" y="398"/>
                  <a:pt x="413" y="398"/>
                  <a:pt x="413" y="398"/>
                </a:cubicBezTo>
                <a:cubicBezTo>
                  <a:pt x="424" y="398"/>
                  <a:pt x="424" y="398"/>
                  <a:pt x="424" y="398"/>
                </a:cubicBezTo>
                <a:cubicBezTo>
                  <a:pt x="424" y="404"/>
                  <a:pt x="424" y="404"/>
                  <a:pt x="424" y="404"/>
                </a:cubicBezTo>
                <a:cubicBezTo>
                  <a:pt x="433" y="404"/>
                  <a:pt x="433" y="404"/>
                  <a:pt x="433" y="404"/>
                </a:cubicBezTo>
                <a:cubicBezTo>
                  <a:pt x="434" y="411"/>
                  <a:pt x="434" y="411"/>
                  <a:pt x="434" y="411"/>
                </a:cubicBezTo>
                <a:cubicBezTo>
                  <a:pt x="439" y="411"/>
                  <a:pt x="439" y="411"/>
                  <a:pt x="439" y="411"/>
                </a:cubicBezTo>
                <a:cubicBezTo>
                  <a:pt x="442" y="416"/>
                  <a:pt x="442" y="416"/>
                  <a:pt x="442" y="416"/>
                </a:cubicBezTo>
                <a:cubicBezTo>
                  <a:pt x="448" y="416"/>
                  <a:pt x="448" y="416"/>
                  <a:pt x="448" y="416"/>
                </a:cubicBezTo>
                <a:cubicBezTo>
                  <a:pt x="448" y="420"/>
                  <a:pt x="448" y="420"/>
                  <a:pt x="448" y="420"/>
                </a:cubicBezTo>
                <a:cubicBezTo>
                  <a:pt x="460" y="420"/>
                  <a:pt x="460" y="420"/>
                  <a:pt x="460" y="420"/>
                </a:cubicBezTo>
                <a:cubicBezTo>
                  <a:pt x="460" y="422"/>
                  <a:pt x="460" y="422"/>
                  <a:pt x="460" y="422"/>
                </a:cubicBezTo>
                <a:cubicBezTo>
                  <a:pt x="466" y="422"/>
                  <a:pt x="466" y="422"/>
                  <a:pt x="466" y="422"/>
                </a:cubicBezTo>
                <a:cubicBezTo>
                  <a:pt x="466" y="426"/>
                  <a:pt x="466" y="426"/>
                  <a:pt x="466" y="426"/>
                </a:cubicBezTo>
                <a:cubicBezTo>
                  <a:pt x="473" y="426"/>
                  <a:pt x="473" y="426"/>
                  <a:pt x="473" y="426"/>
                </a:cubicBezTo>
                <a:cubicBezTo>
                  <a:pt x="473" y="430"/>
                  <a:pt x="473" y="430"/>
                  <a:pt x="473" y="430"/>
                </a:cubicBezTo>
                <a:cubicBezTo>
                  <a:pt x="480" y="430"/>
                  <a:pt x="480" y="430"/>
                  <a:pt x="480" y="430"/>
                </a:cubicBezTo>
                <a:cubicBezTo>
                  <a:pt x="480" y="433"/>
                  <a:pt x="480" y="433"/>
                  <a:pt x="480" y="433"/>
                </a:cubicBezTo>
                <a:cubicBezTo>
                  <a:pt x="485" y="433"/>
                  <a:pt x="485" y="433"/>
                  <a:pt x="485" y="433"/>
                </a:cubicBezTo>
                <a:cubicBezTo>
                  <a:pt x="485" y="438"/>
                  <a:pt x="485" y="438"/>
                  <a:pt x="485" y="438"/>
                </a:cubicBezTo>
                <a:cubicBezTo>
                  <a:pt x="491" y="438"/>
                  <a:pt x="491" y="438"/>
                  <a:pt x="491" y="438"/>
                </a:cubicBezTo>
                <a:cubicBezTo>
                  <a:pt x="491" y="442"/>
                  <a:pt x="491" y="442"/>
                  <a:pt x="491" y="442"/>
                </a:cubicBezTo>
                <a:cubicBezTo>
                  <a:pt x="497" y="442"/>
                  <a:pt x="497" y="442"/>
                  <a:pt x="497" y="442"/>
                </a:cubicBezTo>
                <a:cubicBezTo>
                  <a:pt x="497" y="445"/>
                  <a:pt x="497" y="445"/>
                  <a:pt x="497" y="445"/>
                </a:cubicBezTo>
                <a:cubicBezTo>
                  <a:pt x="505" y="445"/>
                  <a:pt x="505" y="445"/>
                  <a:pt x="505" y="445"/>
                </a:cubicBezTo>
                <a:cubicBezTo>
                  <a:pt x="505" y="450"/>
                  <a:pt x="505" y="450"/>
                  <a:pt x="505" y="450"/>
                </a:cubicBezTo>
                <a:cubicBezTo>
                  <a:pt x="512" y="450"/>
                  <a:pt x="512" y="450"/>
                  <a:pt x="512" y="450"/>
                </a:cubicBezTo>
                <a:cubicBezTo>
                  <a:pt x="512" y="454"/>
                  <a:pt x="512" y="454"/>
                  <a:pt x="512" y="454"/>
                </a:cubicBezTo>
                <a:cubicBezTo>
                  <a:pt x="515" y="454"/>
                  <a:pt x="515" y="454"/>
                  <a:pt x="515" y="454"/>
                </a:cubicBezTo>
                <a:cubicBezTo>
                  <a:pt x="515" y="458"/>
                  <a:pt x="515" y="458"/>
                  <a:pt x="515" y="458"/>
                </a:cubicBezTo>
                <a:cubicBezTo>
                  <a:pt x="519" y="458"/>
                  <a:pt x="519" y="458"/>
                  <a:pt x="519" y="458"/>
                </a:cubicBezTo>
                <a:cubicBezTo>
                  <a:pt x="519" y="462"/>
                  <a:pt x="519" y="462"/>
                  <a:pt x="519" y="462"/>
                </a:cubicBezTo>
                <a:cubicBezTo>
                  <a:pt x="526" y="462"/>
                  <a:pt x="526" y="462"/>
                  <a:pt x="526" y="462"/>
                </a:cubicBezTo>
                <a:cubicBezTo>
                  <a:pt x="526" y="466"/>
                  <a:pt x="526" y="466"/>
                  <a:pt x="526" y="466"/>
                </a:cubicBezTo>
                <a:cubicBezTo>
                  <a:pt x="531" y="470"/>
                  <a:pt x="531" y="470"/>
                  <a:pt x="531" y="470"/>
                </a:cubicBezTo>
                <a:cubicBezTo>
                  <a:pt x="533" y="470"/>
                  <a:pt x="533" y="470"/>
                  <a:pt x="533" y="470"/>
                </a:cubicBezTo>
                <a:cubicBezTo>
                  <a:pt x="537" y="474"/>
                  <a:pt x="537" y="474"/>
                  <a:pt x="537" y="474"/>
                </a:cubicBezTo>
                <a:cubicBezTo>
                  <a:pt x="543" y="477"/>
                  <a:pt x="543" y="477"/>
                  <a:pt x="543" y="477"/>
                </a:cubicBezTo>
                <a:cubicBezTo>
                  <a:pt x="543" y="481"/>
                  <a:pt x="543" y="481"/>
                  <a:pt x="543" y="481"/>
                </a:cubicBezTo>
                <a:cubicBezTo>
                  <a:pt x="547" y="481"/>
                  <a:pt x="547" y="481"/>
                  <a:pt x="547" y="481"/>
                </a:cubicBezTo>
                <a:cubicBezTo>
                  <a:pt x="553" y="483"/>
                  <a:pt x="553" y="483"/>
                  <a:pt x="553" y="483"/>
                </a:cubicBezTo>
                <a:cubicBezTo>
                  <a:pt x="553" y="489"/>
                  <a:pt x="553" y="489"/>
                  <a:pt x="553" y="489"/>
                </a:cubicBezTo>
                <a:cubicBezTo>
                  <a:pt x="557" y="494"/>
                  <a:pt x="557" y="494"/>
                  <a:pt x="557" y="494"/>
                </a:cubicBezTo>
                <a:cubicBezTo>
                  <a:pt x="557" y="499"/>
                  <a:pt x="557" y="499"/>
                  <a:pt x="557" y="499"/>
                </a:cubicBezTo>
                <a:cubicBezTo>
                  <a:pt x="560" y="502"/>
                  <a:pt x="560" y="502"/>
                  <a:pt x="560" y="502"/>
                </a:cubicBezTo>
                <a:cubicBezTo>
                  <a:pt x="560" y="507"/>
                  <a:pt x="560" y="507"/>
                  <a:pt x="560" y="507"/>
                </a:cubicBezTo>
                <a:cubicBezTo>
                  <a:pt x="564" y="507"/>
                  <a:pt x="564" y="507"/>
                  <a:pt x="564" y="507"/>
                </a:cubicBezTo>
                <a:cubicBezTo>
                  <a:pt x="566" y="507"/>
                  <a:pt x="566" y="507"/>
                  <a:pt x="566" y="507"/>
                </a:cubicBezTo>
                <a:cubicBezTo>
                  <a:pt x="566" y="510"/>
                  <a:pt x="566" y="510"/>
                  <a:pt x="566" y="510"/>
                </a:cubicBezTo>
                <a:cubicBezTo>
                  <a:pt x="570" y="510"/>
                  <a:pt x="570" y="510"/>
                  <a:pt x="570" y="510"/>
                </a:cubicBezTo>
                <a:cubicBezTo>
                  <a:pt x="570" y="519"/>
                  <a:pt x="570" y="519"/>
                  <a:pt x="570" y="519"/>
                </a:cubicBezTo>
                <a:cubicBezTo>
                  <a:pt x="578" y="519"/>
                  <a:pt x="578" y="519"/>
                  <a:pt x="578" y="519"/>
                </a:cubicBezTo>
                <a:cubicBezTo>
                  <a:pt x="582" y="523"/>
                  <a:pt x="582" y="523"/>
                  <a:pt x="582" y="523"/>
                </a:cubicBezTo>
                <a:cubicBezTo>
                  <a:pt x="587" y="523"/>
                  <a:pt x="587" y="523"/>
                  <a:pt x="587" y="523"/>
                </a:cubicBezTo>
                <a:cubicBezTo>
                  <a:pt x="592" y="529"/>
                  <a:pt x="592" y="529"/>
                  <a:pt x="592" y="529"/>
                </a:cubicBezTo>
                <a:cubicBezTo>
                  <a:pt x="597" y="529"/>
                  <a:pt x="597" y="529"/>
                  <a:pt x="597" y="529"/>
                </a:cubicBezTo>
                <a:cubicBezTo>
                  <a:pt x="600" y="535"/>
                  <a:pt x="600" y="535"/>
                  <a:pt x="600" y="535"/>
                </a:cubicBezTo>
                <a:cubicBezTo>
                  <a:pt x="612" y="535"/>
                  <a:pt x="612" y="535"/>
                  <a:pt x="612" y="535"/>
                </a:cubicBezTo>
                <a:cubicBezTo>
                  <a:pt x="612" y="541"/>
                  <a:pt x="612" y="541"/>
                  <a:pt x="612" y="541"/>
                </a:cubicBezTo>
                <a:cubicBezTo>
                  <a:pt x="619" y="541"/>
                  <a:pt x="619" y="541"/>
                  <a:pt x="619" y="541"/>
                </a:cubicBezTo>
                <a:cubicBezTo>
                  <a:pt x="622" y="546"/>
                  <a:pt x="622" y="546"/>
                  <a:pt x="622" y="546"/>
                </a:cubicBezTo>
                <a:cubicBezTo>
                  <a:pt x="631" y="546"/>
                  <a:pt x="631" y="546"/>
                  <a:pt x="631" y="546"/>
                </a:cubicBezTo>
                <a:cubicBezTo>
                  <a:pt x="639" y="555"/>
                  <a:pt x="639" y="555"/>
                  <a:pt x="639" y="555"/>
                </a:cubicBezTo>
                <a:cubicBezTo>
                  <a:pt x="651" y="558"/>
                  <a:pt x="651" y="558"/>
                  <a:pt x="651" y="558"/>
                </a:cubicBezTo>
                <a:cubicBezTo>
                  <a:pt x="651" y="563"/>
                  <a:pt x="651" y="563"/>
                  <a:pt x="651" y="563"/>
                </a:cubicBezTo>
                <a:cubicBezTo>
                  <a:pt x="658" y="563"/>
                  <a:pt x="658" y="563"/>
                  <a:pt x="658" y="563"/>
                </a:cubicBezTo>
                <a:cubicBezTo>
                  <a:pt x="662" y="569"/>
                  <a:pt x="662" y="569"/>
                  <a:pt x="662" y="569"/>
                </a:cubicBezTo>
                <a:cubicBezTo>
                  <a:pt x="666" y="569"/>
                  <a:pt x="666" y="569"/>
                  <a:pt x="666" y="569"/>
                </a:cubicBezTo>
                <a:cubicBezTo>
                  <a:pt x="669" y="575"/>
                  <a:pt x="669" y="575"/>
                  <a:pt x="669" y="575"/>
                </a:cubicBezTo>
                <a:cubicBezTo>
                  <a:pt x="685" y="579"/>
                  <a:pt x="685" y="579"/>
                  <a:pt x="685" y="579"/>
                </a:cubicBezTo>
                <a:cubicBezTo>
                  <a:pt x="691" y="583"/>
                  <a:pt x="691" y="583"/>
                  <a:pt x="691" y="583"/>
                </a:cubicBezTo>
                <a:cubicBezTo>
                  <a:pt x="691" y="588"/>
                  <a:pt x="691" y="588"/>
                  <a:pt x="691" y="588"/>
                </a:cubicBezTo>
                <a:cubicBezTo>
                  <a:pt x="702" y="591"/>
                  <a:pt x="702" y="591"/>
                  <a:pt x="702" y="591"/>
                </a:cubicBezTo>
                <a:cubicBezTo>
                  <a:pt x="705" y="591"/>
                  <a:pt x="705" y="591"/>
                  <a:pt x="705" y="591"/>
                </a:cubicBezTo>
                <a:cubicBezTo>
                  <a:pt x="705" y="595"/>
                  <a:pt x="705" y="595"/>
                  <a:pt x="705" y="595"/>
                </a:cubicBezTo>
                <a:cubicBezTo>
                  <a:pt x="716" y="597"/>
                  <a:pt x="716" y="597"/>
                  <a:pt x="716" y="597"/>
                </a:cubicBezTo>
                <a:cubicBezTo>
                  <a:pt x="716" y="604"/>
                  <a:pt x="716" y="604"/>
                  <a:pt x="716" y="604"/>
                </a:cubicBezTo>
                <a:cubicBezTo>
                  <a:pt x="726" y="606"/>
                  <a:pt x="726" y="606"/>
                  <a:pt x="726" y="606"/>
                </a:cubicBezTo>
                <a:cubicBezTo>
                  <a:pt x="731" y="612"/>
                  <a:pt x="731" y="612"/>
                  <a:pt x="731" y="612"/>
                </a:cubicBezTo>
                <a:cubicBezTo>
                  <a:pt x="743" y="612"/>
                  <a:pt x="743" y="612"/>
                  <a:pt x="743" y="612"/>
                </a:cubicBezTo>
                <a:cubicBezTo>
                  <a:pt x="743" y="612"/>
                  <a:pt x="750" y="619"/>
                  <a:pt x="749" y="619"/>
                </a:cubicBezTo>
                <a:cubicBezTo>
                  <a:pt x="747" y="619"/>
                  <a:pt x="761" y="619"/>
                  <a:pt x="761" y="619"/>
                </a:cubicBezTo>
                <a:cubicBezTo>
                  <a:pt x="761" y="623"/>
                  <a:pt x="761" y="623"/>
                  <a:pt x="761" y="623"/>
                </a:cubicBezTo>
                <a:cubicBezTo>
                  <a:pt x="769" y="623"/>
                  <a:pt x="769" y="623"/>
                  <a:pt x="769" y="623"/>
                </a:cubicBezTo>
                <a:cubicBezTo>
                  <a:pt x="773" y="627"/>
                  <a:pt x="773" y="627"/>
                  <a:pt x="773" y="627"/>
                </a:cubicBezTo>
                <a:cubicBezTo>
                  <a:pt x="779" y="627"/>
                  <a:pt x="779" y="627"/>
                  <a:pt x="779" y="627"/>
                </a:cubicBezTo>
                <a:cubicBezTo>
                  <a:pt x="787" y="629"/>
                  <a:pt x="787" y="629"/>
                  <a:pt x="787" y="629"/>
                </a:cubicBezTo>
                <a:cubicBezTo>
                  <a:pt x="797" y="629"/>
                  <a:pt x="797" y="629"/>
                  <a:pt x="797" y="629"/>
                </a:cubicBezTo>
                <a:cubicBezTo>
                  <a:pt x="797" y="639"/>
                  <a:pt x="797" y="639"/>
                  <a:pt x="797" y="639"/>
                </a:cubicBezTo>
                <a:cubicBezTo>
                  <a:pt x="797" y="642"/>
                  <a:pt x="797" y="642"/>
                  <a:pt x="797" y="642"/>
                </a:cubicBezTo>
                <a:cubicBezTo>
                  <a:pt x="813" y="642"/>
                  <a:pt x="813" y="642"/>
                  <a:pt x="813" y="642"/>
                </a:cubicBezTo>
                <a:cubicBezTo>
                  <a:pt x="813" y="647"/>
                  <a:pt x="813" y="647"/>
                  <a:pt x="813" y="647"/>
                </a:cubicBezTo>
                <a:cubicBezTo>
                  <a:pt x="839" y="647"/>
                  <a:pt x="839" y="647"/>
                  <a:pt x="839" y="647"/>
                </a:cubicBezTo>
                <a:cubicBezTo>
                  <a:pt x="845" y="650"/>
                  <a:pt x="845" y="650"/>
                  <a:pt x="845" y="650"/>
                </a:cubicBezTo>
                <a:cubicBezTo>
                  <a:pt x="851" y="652"/>
                  <a:pt x="851" y="652"/>
                  <a:pt x="851" y="652"/>
                </a:cubicBezTo>
                <a:cubicBezTo>
                  <a:pt x="851" y="656"/>
                  <a:pt x="851" y="656"/>
                  <a:pt x="851" y="656"/>
                </a:cubicBezTo>
                <a:cubicBezTo>
                  <a:pt x="877" y="656"/>
                  <a:pt x="877" y="656"/>
                  <a:pt x="877" y="656"/>
                </a:cubicBezTo>
                <a:cubicBezTo>
                  <a:pt x="877" y="660"/>
                  <a:pt x="877" y="660"/>
                  <a:pt x="877" y="660"/>
                </a:cubicBezTo>
                <a:cubicBezTo>
                  <a:pt x="886" y="660"/>
                  <a:pt x="886" y="660"/>
                  <a:pt x="886" y="660"/>
                </a:cubicBezTo>
                <a:cubicBezTo>
                  <a:pt x="889" y="667"/>
                  <a:pt x="889" y="667"/>
                  <a:pt x="889" y="667"/>
                </a:cubicBezTo>
                <a:cubicBezTo>
                  <a:pt x="904" y="669"/>
                  <a:pt x="904" y="669"/>
                  <a:pt x="904" y="669"/>
                </a:cubicBezTo>
                <a:cubicBezTo>
                  <a:pt x="906" y="673"/>
                  <a:pt x="906" y="673"/>
                  <a:pt x="906" y="673"/>
                </a:cubicBezTo>
                <a:cubicBezTo>
                  <a:pt x="919" y="673"/>
                  <a:pt x="919" y="673"/>
                  <a:pt x="919" y="673"/>
                </a:cubicBezTo>
                <a:cubicBezTo>
                  <a:pt x="919" y="676"/>
                  <a:pt x="919" y="676"/>
                  <a:pt x="919" y="676"/>
                </a:cubicBezTo>
                <a:cubicBezTo>
                  <a:pt x="933" y="676"/>
                  <a:pt x="933" y="676"/>
                  <a:pt x="933" y="676"/>
                </a:cubicBezTo>
                <a:cubicBezTo>
                  <a:pt x="933" y="679"/>
                  <a:pt x="933" y="679"/>
                  <a:pt x="933" y="679"/>
                </a:cubicBezTo>
                <a:cubicBezTo>
                  <a:pt x="942" y="679"/>
                  <a:pt x="942" y="679"/>
                  <a:pt x="942" y="679"/>
                </a:cubicBezTo>
                <a:cubicBezTo>
                  <a:pt x="944" y="682"/>
                  <a:pt x="944" y="682"/>
                  <a:pt x="944" y="682"/>
                </a:cubicBezTo>
                <a:cubicBezTo>
                  <a:pt x="956" y="688"/>
                  <a:pt x="956" y="688"/>
                  <a:pt x="956" y="688"/>
                </a:cubicBezTo>
                <a:cubicBezTo>
                  <a:pt x="974" y="688"/>
                  <a:pt x="974" y="688"/>
                  <a:pt x="974" y="688"/>
                </a:cubicBezTo>
                <a:cubicBezTo>
                  <a:pt x="976" y="692"/>
                  <a:pt x="976" y="692"/>
                  <a:pt x="976" y="692"/>
                </a:cubicBezTo>
                <a:cubicBezTo>
                  <a:pt x="989" y="692"/>
                  <a:pt x="989" y="692"/>
                  <a:pt x="989" y="692"/>
                </a:cubicBezTo>
                <a:cubicBezTo>
                  <a:pt x="989" y="697"/>
                  <a:pt x="989" y="697"/>
                  <a:pt x="989" y="697"/>
                </a:cubicBezTo>
                <a:cubicBezTo>
                  <a:pt x="999" y="697"/>
                  <a:pt x="999" y="697"/>
                  <a:pt x="999" y="697"/>
                </a:cubicBezTo>
                <a:cubicBezTo>
                  <a:pt x="1002" y="702"/>
                  <a:pt x="1002" y="702"/>
                  <a:pt x="1002" y="702"/>
                </a:cubicBezTo>
                <a:cubicBezTo>
                  <a:pt x="1009" y="708"/>
                  <a:pt x="1009" y="708"/>
                  <a:pt x="1009" y="708"/>
                </a:cubicBezTo>
                <a:cubicBezTo>
                  <a:pt x="1017" y="714"/>
                  <a:pt x="1017" y="714"/>
                  <a:pt x="1017" y="714"/>
                </a:cubicBezTo>
                <a:cubicBezTo>
                  <a:pt x="1033" y="714"/>
                  <a:pt x="1033" y="714"/>
                  <a:pt x="1033" y="714"/>
                </a:cubicBezTo>
                <a:cubicBezTo>
                  <a:pt x="1033" y="718"/>
                  <a:pt x="1033" y="718"/>
                  <a:pt x="1033" y="718"/>
                </a:cubicBezTo>
                <a:cubicBezTo>
                  <a:pt x="1050" y="718"/>
                  <a:pt x="1050" y="718"/>
                  <a:pt x="1050" y="718"/>
                </a:cubicBezTo>
                <a:cubicBezTo>
                  <a:pt x="1050" y="724"/>
                  <a:pt x="1050" y="724"/>
                  <a:pt x="1050" y="724"/>
                </a:cubicBezTo>
                <a:cubicBezTo>
                  <a:pt x="1054" y="729"/>
                  <a:pt x="1054" y="729"/>
                  <a:pt x="1054" y="729"/>
                </a:cubicBezTo>
                <a:cubicBezTo>
                  <a:pt x="1079" y="729"/>
                  <a:pt x="1079" y="729"/>
                  <a:pt x="1079" y="729"/>
                </a:cubicBezTo>
                <a:cubicBezTo>
                  <a:pt x="1079" y="734"/>
                  <a:pt x="1079" y="734"/>
                  <a:pt x="1079" y="734"/>
                </a:cubicBezTo>
                <a:cubicBezTo>
                  <a:pt x="1090" y="734"/>
                  <a:pt x="1090" y="734"/>
                  <a:pt x="1090" y="734"/>
                </a:cubicBezTo>
                <a:cubicBezTo>
                  <a:pt x="1090" y="737"/>
                  <a:pt x="1090" y="737"/>
                  <a:pt x="1090" y="737"/>
                </a:cubicBezTo>
                <a:cubicBezTo>
                  <a:pt x="1106" y="737"/>
                  <a:pt x="1106" y="737"/>
                  <a:pt x="1106" y="737"/>
                </a:cubicBezTo>
                <a:cubicBezTo>
                  <a:pt x="1106" y="743"/>
                  <a:pt x="1106" y="743"/>
                  <a:pt x="1106" y="743"/>
                </a:cubicBezTo>
                <a:cubicBezTo>
                  <a:pt x="1111" y="747"/>
                  <a:pt x="1111" y="747"/>
                  <a:pt x="1111" y="747"/>
                </a:cubicBezTo>
                <a:cubicBezTo>
                  <a:pt x="1119" y="747"/>
                  <a:pt x="1119" y="747"/>
                  <a:pt x="1119" y="747"/>
                </a:cubicBezTo>
                <a:cubicBezTo>
                  <a:pt x="1119" y="754"/>
                  <a:pt x="1119" y="754"/>
                  <a:pt x="1119" y="754"/>
                </a:cubicBezTo>
                <a:cubicBezTo>
                  <a:pt x="1137" y="754"/>
                  <a:pt x="1137" y="754"/>
                  <a:pt x="1137" y="754"/>
                </a:cubicBezTo>
                <a:cubicBezTo>
                  <a:pt x="1145" y="763"/>
                  <a:pt x="1145" y="763"/>
                  <a:pt x="1145" y="763"/>
                </a:cubicBezTo>
                <a:cubicBezTo>
                  <a:pt x="1173" y="763"/>
                  <a:pt x="1173" y="763"/>
                  <a:pt x="1173" y="763"/>
                </a:cubicBezTo>
                <a:cubicBezTo>
                  <a:pt x="1173" y="767"/>
                  <a:pt x="1173" y="767"/>
                  <a:pt x="1173" y="767"/>
                </a:cubicBezTo>
                <a:cubicBezTo>
                  <a:pt x="1188" y="767"/>
                  <a:pt x="1188" y="767"/>
                  <a:pt x="1188" y="767"/>
                </a:cubicBezTo>
                <a:cubicBezTo>
                  <a:pt x="1188" y="773"/>
                  <a:pt x="1188" y="773"/>
                  <a:pt x="1188" y="773"/>
                </a:cubicBezTo>
                <a:cubicBezTo>
                  <a:pt x="1212" y="773"/>
                  <a:pt x="1212" y="773"/>
                  <a:pt x="1212" y="773"/>
                </a:cubicBezTo>
                <a:cubicBezTo>
                  <a:pt x="1212" y="779"/>
                  <a:pt x="1212" y="779"/>
                  <a:pt x="1212" y="779"/>
                </a:cubicBezTo>
                <a:cubicBezTo>
                  <a:pt x="1227" y="779"/>
                  <a:pt x="1227" y="779"/>
                  <a:pt x="1227" y="779"/>
                </a:cubicBezTo>
                <a:cubicBezTo>
                  <a:pt x="1227" y="784"/>
                  <a:pt x="1227" y="784"/>
                  <a:pt x="1227" y="784"/>
                </a:cubicBezTo>
                <a:cubicBezTo>
                  <a:pt x="1260" y="784"/>
                  <a:pt x="1260" y="784"/>
                  <a:pt x="1260" y="784"/>
                </a:cubicBezTo>
                <a:cubicBezTo>
                  <a:pt x="1260" y="789"/>
                  <a:pt x="1260" y="789"/>
                  <a:pt x="1260" y="789"/>
                </a:cubicBezTo>
                <a:cubicBezTo>
                  <a:pt x="1272" y="789"/>
                  <a:pt x="1272" y="789"/>
                  <a:pt x="1272" y="789"/>
                </a:cubicBezTo>
                <a:cubicBezTo>
                  <a:pt x="1272" y="796"/>
                  <a:pt x="1272" y="796"/>
                  <a:pt x="1272" y="796"/>
                </a:cubicBezTo>
                <a:cubicBezTo>
                  <a:pt x="1272" y="801"/>
                  <a:pt x="1272" y="801"/>
                  <a:pt x="1272" y="801"/>
                </a:cubicBezTo>
                <a:cubicBezTo>
                  <a:pt x="1286" y="801"/>
                  <a:pt x="1286" y="801"/>
                  <a:pt x="1286" y="801"/>
                </a:cubicBezTo>
                <a:cubicBezTo>
                  <a:pt x="1286" y="810"/>
                  <a:pt x="1286" y="810"/>
                  <a:pt x="1286" y="810"/>
                </a:cubicBezTo>
                <a:cubicBezTo>
                  <a:pt x="1303" y="810"/>
                  <a:pt x="1303" y="810"/>
                  <a:pt x="1303" y="810"/>
                </a:cubicBezTo>
                <a:cubicBezTo>
                  <a:pt x="1303" y="817"/>
                  <a:pt x="1303" y="817"/>
                  <a:pt x="1303" y="817"/>
                </a:cubicBezTo>
                <a:cubicBezTo>
                  <a:pt x="1307" y="817"/>
                  <a:pt x="1307" y="817"/>
                  <a:pt x="1307" y="817"/>
                </a:cubicBezTo>
                <a:cubicBezTo>
                  <a:pt x="1307" y="821"/>
                  <a:pt x="1307" y="821"/>
                  <a:pt x="1307" y="821"/>
                </a:cubicBezTo>
                <a:cubicBezTo>
                  <a:pt x="1316" y="821"/>
                  <a:pt x="1316" y="821"/>
                  <a:pt x="1316" y="821"/>
                </a:cubicBezTo>
                <a:cubicBezTo>
                  <a:pt x="1316" y="827"/>
                  <a:pt x="1316" y="827"/>
                  <a:pt x="1316" y="827"/>
                </a:cubicBezTo>
                <a:cubicBezTo>
                  <a:pt x="1345" y="827"/>
                  <a:pt x="1345" y="827"/>
                  <a:pt x="1345" y="827"/>
                </a:cubicBezTo>
                <a:cubicBezTo>
                  <a:pt x="1345" y="835"/>
                  <a:pt x="1345" y="835"/>
                  <a:pt x="1345" y="835"/>
                </a:cubicBezTo>
                <a:cubicBezTo>
                  <a:pt x="1348" y="835"/>
                  <a:pt x="1348" y="835"/>
                  <a:pt x="1348" y="835"/>
                </a:cubicBezTo>
                <a:cubicBezTo>
                  <a:pt x="1348" y="847"/>
                  <a:pt x="1348" y="847"/>
                  <a:pt x="1348" y="847"/>
                </a:cubicBezTo>
                <a:cubicBezTo>
                  <a:pt x="1361" y="847"/>
                  <a:pt x="1361" y="847"/>
                  <a:pt x="1361" y="847"/>
                </a:cubicBezTo>
                <a:cubicBezTo>
                  <a:pt x="1361" y="855"/>
                  <a:pt x="1361" y="855"/>
                  <a:pt x="1361" y="855"/>
                </a:cubicBezTo>
                <a:cubicBezTo>
                  <a:pt x="1367" y="855"/>
                  <a:pt x="1367" y="855"/>
                  <a:pt x="1367" y="855"/>
                </a:cubicBezTo>
                <a:cubicBezTo>
                  <a:pt x="1367" y="862"/>
                  <a:pt x="1367" y="862"/>
                  <a:pt x="1367" y="862"/>
                </a:cubicBezTo>
                <a:cubicBezTo>
                  <a:pt x="1373" y="862"/>
                  <a:pt x="1373" y="862"/>
                  <a:pt x="1373" y="862"/>
                </a:cubicBezTo>
                <a:cubicBezTo>
                  <a:pt x="1373" y="871"/>
                  <a:pt x="1373" y="871"/>
                  <a:pt x="1373" y="871"/>
                </a:cubicBezTo>
                <a:cubicBezTo>
                  <a:pt x="1377" y="871"/>
                  <a:pt x="1377" y="871"/>
                  <a:pt x="1377" y="871"/>
                </a:cubicBezTo>
                <a:cubicBezTo>
                  <a:pt x="1377" y="880"/>
                  <a:pt x="1377" y="880"/>
                  <a:pt x="1377" y="880"/>
                </a:cubicBezTo>
                <a:cubicBezTo>
                  <a:pt x="1377" y="884"/>
                  <a:pt x="1377" y="884"/>
                  <a:pt x="1377" y="884"/>
                </a:cubicBezTo>
                <a:cubicBezTo>
                  <a:pt x="1385" y="884"/>
                  <a:pt x="1385" y="884"/>
                  <a:pt x="1385" y="884"/>
                </a:cubicBezTo>
                <a:cubicBezTo>
                  <a:pt x="1385" y="893"/>
                  <a:pt x="1385" y="893"/>
                  <a:pt x="1385" y="893"/>
                </a:cubicBezTo>
                <a:cubicBezTo>
                  <a:pt x="1478" y="893"/>
                  <a:pt x="1478" y="893"/>
                  <a:pt x="1478" y="893"/>
                </a:cubicBezTo>
                <a:cubicBezTo>
                  <a:pt x="1478" y="901"/>
                  <a:pt x="1478" y="901"/>
                  <a:pt x="1478" y="901"/>
                </a:cubicBezTo>
                <a:cubicBezTo>
                  <a:pt x="1668" y="901"/>
                  <a:pt x="1668" y="901"/>
                  <a:pt x="1668" y="901"/>
                </a:cubicBezTo>
                <a:cubicBezTo>
                  <a:pt x="1668" y="936"/>
                  <a:pt x="1668" y="936"/>
                  <a:pt x="1668" y="936"/>
                </a:cubicBezTo>
              </a:path>
            </a:pathLst>
          </a:custGeom>
          <a:noFill/>
          <a:ln w="26988" cap="flat">
            <a:solidFill>
              <a:srgbClr val="E7862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65" name="Freeform 46"/>
          <p:cNvSpPr>
            <a:spLocks/>
          </p:cNvSpPr>
          <p:nvPr/>
        </p:nvSpPr>
        <p:spPr bwMode="auto">
          <a:xfrm>
            <a:off x="2274911" y="1796192"/>
            <a:ext cx="5139562" cy="3266019"/>
          </a:xfrm>
          <a:custGeom>
            <a:avLst/>
            <a:gdLst>
              <a:gd name="T0" fmla="*/ 12 w 1725"/>
              <a:gd name="T1" fmla="*/ 20 h 1097"/>
              <a:gd name="T2" fmla="*/ 30 w 1725"/>
              <a:gd name="T3" fmla="*/ 40 h 1097"/>
              <a:gd name="T4" fmla="*/ 42 w 1725"/>
              <a:gd name="T5" fmla="*/ 63 h 1097"/>
              <a:gd name="T6" fmla="*/ 51 w 1725"/>
              <a:gd name="T7" fmla="*/ 81 h 1097"/>
              <a:gd name="T8" fmla="*/ 70 w 1725"/>
              <a:gd name="T9" fmla="*/ 108 h 1097"/>
              <a:gd name="T10" fmla="*/ 97 w 1725"/>
              <a:gd name="T11" fmla="*/ 129 h 1097"/>
              <a:gd name="T12" fmla="*/ 121 w 1725"/>
              <a:gd name="T13" fmla="*/ 141 h 1097"/>
              <a:gd name="T14" fmla="*/ 136 w 1725"/>
              <a:gd name="T15" fmla="*/ 162 h 1097"/>
              <a:gd name="T16" fmla="*/ 151 w 1725"/>
              <a:gd name="T17" fmla="*/ 181 h 1097"/>
              <a:gd name="T18" fmla="*/ 181 w 1725"/>
              <a:gd name="T19" fmla="*/ 195 h 1097"/>
              <a:gd name="T20" fmla="*/ 200 w 1725"/>
              <a:gd name="T21" fmla="*/ 205 h 1097"/>
              <a:gd name="T22" fmla="*/ 214 w 1725"/>
              <a:gd name="T23" fmla="*/ 226 h 1097"/>
              <a:gd name="T24" fmla="*/ 235 w 1725"/>
              <a:gd name="T25" fmla="*/ 235 h 1097"/>
              <a:gd name="T26" fmla="*/ 258 w 1725"/>
              <a:gd name="T27" fmla="*/ 254 h 1097"/>
              <a:gd name="T28" fmla="*/ 287 w 1725"/>
              <a:gd name="T29" fmla="*/ 267 h 1097"/>
              <a:gd name="T30" fmla="*/ 310 w 1725"/>
              <a:gd name="T31" fmla="*/ 289 h 1097"/>
              <a:gd name="T32" fmla="*/ 343 w 1725"/>
              <a:gd name="T33" fmla="*/ 308 h 1097"/>
              <a:gd name="T34" fmla="*/ 372 w 1725"/>
              <a:gd name="T35" fmla="*/ 336 h 1097"/>
              <a:gd name="T36" fmla="*/ 407 w 1725"/>
              <a:gd name="T37" fmla="*/ 354 h 1097"/>
              <a:gd name="T38" fmla="*/ 438 w 1725"/>
              <a:gd name="T39" fmla="*/ 370 h 1097"/>
              <a:gd name="T40" fmla="*/ 465 w 1725"/>
              <a:gd name="T41" fmla="*/ 389 h 1097"/>
              <a:gd name="T42" fmla="*/ 487 w 1725"/>
              <a:gd name="T43" fmla="*/ 405 h 1097"/>
              <a:gd name="T44" fmla="*/ 509 w 1725"/>
              <a:gd name="T45" fmla="*/ 420 h 1097"/>
              <a:gd name="T46" fmla="*/ 533 w 1725"/>
              <a:gd name="T47" fmla="*/ 437 h 1097"/>
              <a:gd name="T48" fmla="*/ 560 w 1725"/>
              <a:gd name="T49" fmla="*/ 454 h 1097"/>
              <a:gd name="T50" fmla="*/ 590 w 1725"/>
              <a:gd name="T51" fmla="*/ 473 h 1097"/>
              <a:gd name="T52" fmla="*/ 616 w 1725"/>
              <a:gd name="T53" fmla="*/ 495 h 1097"/>
              <a:gd name="T54" fmla="*/ 645 w 1725"/>
              <a:gd name="T55" fmla="*/ 515 h 1097"/>
              <a:gd name="T56" fmla="*/ 672 w 1725"/>
              <a:gd name="T57" fmla="*/ 530 h 1097"/>
              <a:gd name="T58" fmla="*/ 695 w 1725"/>
              <a:gd name="T59" fmla="*/ 551 h 1097"/>
              <a:gd name="T60" fmla="*/ 715 w 1725"/>
              <a:gd name="T61" fmla="*/ 570 h 1097"/>
              <a:gd name="T62" fmla="*/ 729 w 1725"/>
              <a:gd name="T63" fmla="*/ 596 h 1097"/>
              <a:gd name="T64" fmla="*/ 745 w 1725"/>
              <a:gd name="T65" fmla="*/ 611 h 1097"/>
              <a:gd name="T66" fmla="*/ 789 w 1725"/>
              <a:gd name="T67" fmla="*/ 646 h 1097"/>
              <a:gd name="T68" fmla="*/ 827 w 1725"/>
              <a:gd name="T69" fmla="*/ 660 h 1097"/>
              <a:gd name="T70" fmla="*/ 841 w 1725"/>
              <a:gd name="T71" fmla="*/ 682 h 1097"/>
              <a:gd name="T72" fmla="*/ 879 w 1725"/>
              <a:gd name="T73" fmla="*/ 704 h 1097"/>
              <a:gd name="T74" fmla="*/ 900 w 1725"/>
              <a:gd name="T75" fmla="*/ 714 h 1097"/>
              <a:gd name="T76" fmla="*/ 924 w 1725"/>
              <a:gd name="T77" fmla="*/ 725 h 1097"/>
              <a:gd name="T78" fmla="*/ 968 w 1725"/>
              <a:gd name="T79" fmla="*/ 741 h 1097"/>
              <a:gd name="T80" fmla="*/ 993 w 1725"/>
              <a:gd name="T81" fmla="*/ 757 h 1097"/>
              <a:gd name="T82" fmla="*/ 1026 w 1725"/>
              <a:gd name="T83" fmla="*/ 768 h 1097"/>
              <a:gd name="T84" fmla="*/ 1071 w 1725"/>
              <a:gd name="T85" fmla="*/ 777 h 1097"/>
              <a:gd name="T86" fmla="*/ 1132 w 1725"/>
              <a:gd name="T87" fmla="*/ 799 h 1097"/>
              <a:gd name="T88" fmla="*/ 1171 w 1725"/>
              <a:gd name="T89" fmla="*/ 818 h 1097"/>
              <a:gd name="T90" fmla="*/ 1208 w 1725"/>
              <a:gd name="T91" fmla="*/ 832 h 1097"/>
              <a:gd name="T92" fmla="*/ 1254 w 1725"/>
              <a:gd name="T93" fmla="*/ 842 h 1097"/>
              <a:gd name="T94" fmla="*/ 1311 w 1725"/>
              <a:gd name="T95" fmla="*/ 855 h 1097"/>
              <a:gd name="T96" fmla="*/ 1323 w 1725"/>
              <a:gd name="T97" fmla="*/ 868 h 1097"/>
              <a:gd name="T98" fmla="*/ 1342 w 1725"/>
              <a:gd name="T99" fmla="*/ 879 h 1097"/>
              <a:gd name="T100" fmla="*/ 1375 w 1725"/>
              <a:gd name="T101" fmla="*/ 899 h 1097"/>
              <a:gd name="T102" fmla="*/ 1409 w 1725"/>
              <a:gd name="T103" fmla="*/ 914 h 1097"/>
              <a:gd name="T104" fmla="*/ 1441 w 1725"/>
              <a:gd name="T105" fmla="*/ 931 h 1097"/>
              <a:gd name="T106" fmla="*/ 1577 w 1725"/>
              <a:gd name="T107" fmla="*/ 980 h 1097"/>
              <a:gd name="T108" fmla="*/ 1665 w 1725"/>
              <a:gd name="T109" fmla="*/ 1031 h 1097"/>
              <a:gd name="T110" fmla="*/ 1725 w 1725"/>
              <a:gd name="T111" fmla="*/ 1097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25" h="1097">
                <a:moveTo>
                  <a:pt x="0" y="0"/>
                </a:moveTo>
                <a:cubicBezTo>
                  <a:pt x="4" y="7"/>
                  <a:pt x="4" y="7"/>
                  <a:pt x="4" y="7"/>
                </a:cubicBezTo>
                <a:cubicBezTo>
                  <a:pt x="7" y="13"/>
                  <a:pt x="7" y="13"/>
                  <a:pt x="7" y="13"/>
                </a:cubicBezTo>
                <a:cubicBezTo>
                  <a:pt x="12" y="20"/>
                  <a:pt x="12" y="20"/>
                  <a:pt x="12" y="20"/>
                </a:cubicBezTo>
                <a:cubicBezTo>
                  <a:pt x="15" y="27"/>
                  <a:pt x="15" y="27"/>
                  <a:pt x="15" y="27"/>
                </a:cubicBezTo>
                <a:cubicBezTo>
                  <a:pt x="24" y="32"/>
                  <a:pt x="24" y="32"/>
                  <a:pt x="24" y="32"/>
                </a:cubicBezTo>
                <a:cubicBezTo>
                  <a:pt x="24" y="36"/>
                  <a:pt x="24" y="36"/>
                  <a:pt x="24" y="36"/>
                </a:cubicBezTo>
                <a:cubicBezTo>
                  <a:pt x="30" y="40"/>
                  <a:pt x="30" y="40"/>
                  <a:pt x="30" y="40"/>
                </a:cubicBezTo>
                <a:cubicBezTo>
                  <a:pt x="30" y="47"/>
                  <a:pt x="30" y="47"/>
                  <a:pt x="30" y="47"/>
                </a:cubicBezTo>
                <a:cubicBezTo>
                  <a:pt x="37" y="47"/>
                  <a:pt x="37" y="47"/>
                  <a:pt x="37" y="47"/>
                </a:cubicBezTo>
                <a:cubicBezTo>
                  <a:pt x="37" y="59"/>
                  <a:pt x="37" y="59"/>
                  <a:pt x="37" y="59"/>
                </a:cubicBezTo>
                <a:cubicBezTo>
                  <a:pt x="42" y="63"/>
                  <a:pt x="42" y="63"/>
                  <a:pt x="42" y="63"/>
                </a:cubicBezTo>
                <a:cubicBezTo>
                  <a:pt x="47" y="63"/>
                  <a:pt x="47" y="63"/>
                  <a:pt x="47" y="63"/>
                </a:cubicBezTo>
                <a:cubicBezTo>
                  <a:pt x="47" y="69"/>
                  <a:pt x="47" y="69"/>
                  <a:pt x="47" y="69"/>
                </a:cubicBezTo>
                <a:cubicBezTo>
                  <a:pt x="51" y="73"/>
                  <a:pt x="51" y="73"/>
                  <a:pt x="51" y="73"/>
                </a:cubicBezTo>
                <a:cubicBezTo>
                  <a:pt x="51" y="81"/>
                  <a:pt x="51" y="81"/>
                  <a:pt x="51" y="81"/>
                </a:cubicBezTo>
                <a:cubicBezTo>
                  <a:pt x="56" y="87"/>
                  <a:pt x="56" y="87"/>
                  <a:pt x="56" y="87"/>
                </a:cubicBezTo>
                <a:cubicBezTo>
                  <a:pt x="59" y="95"/>
                  <a:pt x="59" y="95"/>
                  <a:pt x="59" y="95"/>
                </a:cubicBezTo>
                <a:cubicBezTo>
                  <a:pt x="64" y="101"/>
                  <a:pt x="64" y="101"/>
                  <a:pt x="64" y="101"/>
                </a:cubicBezTo>
                <a:cubicBezTo>
                  <a:pt x="70" y="108"/>
                  <a:pt x="70" y="108"/>
                  <a:pt x="70" y="108"/>
                </a:cubicBezTo>
                <a:cubicBezTo>
                  <a:pt x="76" y="115"/>
                  <a:pt x="76" y="115"/>
                  <a:pt x="76" y="115"/>
                </a:cubicBezTo>
                <a:cubicBezTo>
                  <a:pt x="87" y="119"/>
                  <a:pt x="87" y="119"/>
                  <a:pt x="87" y="119"/>
                </a:cubicBezTo>
                <a:cubicBezTo>
                  <a:pt x="92" y="125"/>
                  <a:pt x="92" y="125"/>
                  <a:pt x="92" y="125"/>
                </a:cubicBezTo>
                <a:cubicBezTo>
                  <a:pt x="97" y="129"/>
                  <a:pt x="97" y="129"/>
                  <a:pt x="97" y="129"/>
                </a:cubicBezTo>
                <a:cubicBezTo>
                  <a:pt x="109" y="129"/>
                  <a:pt x="109" y="129"/>
                  <a:pt x="109" y="129"/>
                </a:cubicBezTo>
                <a:cubicBezTo>
                  <a:pt x="109" y="137"/>
                  <a:pt x="109" y="137"/>
                  <a:pt x="109" y="137"/>
                </a:cubicBezTo>
                <a:cubicBezTo>
                  <a:pt x="118" y="137"/>
                  <a:pt x="118" y="137"/>
                  <a:pt x="118" y="137"/>
                </a:cubicBezTo>
                <a:cubicBezTo>
                  <a:pt x="121" y="141"/>
                  <a:pt x="121" y="141"/>
                  <a:pt x="121" y="141"/>
                </a:cubicBezTo>
                <a:cubicBezTo>
                  <a:pt x="126" y="144"/>
                  <a:pt x="126" y="144"/>
                  <a:pt x="126" y="144"/>
                </a:cubicBezTo>
                <a:cubicBezTo>
                  <a:pt x="126" y="147"/>
                  <a:pt x="126" y="147"/>
                  <a:pt x="126" y="147"/>
                </a:cubicBezTo>
                <a:cubicBezTo>
                  <a:pt x="132" y="151"/>
                  <a:pt x="132" y="151"/>
                  <a:pt x="132" y="151"/>
                </a:cubicBezTo>
                <a:cubicBezTo>
                  <a:pt x="136" y="162"/>
                  <a:pt x="136" y="162"/>
                  <a:pt x="136" y="162"/>
                </a:cubicBezTo>
                <a:cubicBezTo>
                  <a:pt x="139" y="167"/>
                  <a:pt x="139" y="167"/>
                  <a:pt x="139" y="167"/>
                </a:cubicBezTo>
                <a:cubicBezTo>
                  <a:pt x="139" y="174"/>
                  <a:pt x="139" y="174"/>
                  <a:pt x="139" y="174"/>
                </a:cubicBezTo>
                <a:cubicBezTo>
                  <a:pt x="149" y="174"/>
                  <a:pt x="149" y="174"/>
                  <a:pt x="149" y="174"/>
                </a:cubicBezTo>
                <a:cubicBezTo>
                  <a:pt x="151" y="181"/>
                  <a:pt x="151" y="181"/>
                  <a:pt x="151" y="181"/>
                </a:cubicBezTo>
                <a:cubicBezTo>
                  <a:pt x="159" y="189"/>
                  <a:pt x="159" y="189"/>
                  <a:pt x="159" y="189"/>
                </a:cubicBezTo>
                <a:cubicBezTo>
                  <a:pt x="167" y="195"/>
                  <a:pt x="167" y="195"/>
                  <a:pt x="167" y="195"/>
                </a:cubicBezTo>
                <a:cubicBezTo>
                  <a:pt x="172" y="195"/>
                  <a:pt x="172" y="195"/>
                  <a:pt x="172" y="195"/>
                </a:cubicBezTo>
                <a:cubicBezTo>
                  <a:pt x="181" y="195"/>
                  <a:pt x="181" y="195"/>
                  <a:pt x="181" y="195"/>
                </a:cubicBezTo>
                <a:cubicBezTo>
                  <a:pt x="184" y="201"/>
                  <a:pt x="184" y="201"/>
                  <a:pt x="184" y="201"/>
                </a:cubicBezTo>
                <a:cubicBezTo>
                  <a:pt x="188" y="201"/>
                  <a:pt x="188" y="201"/>
                  <a:pt x="188" y="201"/>
                </a:cubicBezTo>
                <a:cubicBezTo>
                  <a:pt x="188" y="205"/>
                  <a:pt x="188" y="205"/>
                  <a:pt x="188" y="205"/>
                </a:cubicBezTo>
                <a:cubicBezTo>
                  <a:pt x="200" y="205"/>
                  <a:pt x="200" y="205"/>
                  <a:pt x="200" y="205"/>
                </a:cubicBezTo>
                <a:cubicBezTo>
                  <a:pt x="200" y="212"/>
                  <a:pt x="200" y="212"/>
                  <a:pt x="200" y="212"/>
                </a:cubicBezTo>
                <a:cubicBezTo>
                  <a:pt x="206" y="216"/>
                  <a:pt x="206" y="216"/>
                  <a:pt x="206" y="216"/>
                </a:cubicBezTo>
                <a:cubicBezTo>
                  <a:pt x="214" y="220"/>
                  <a:pt x="214" y="220"/>
                  <a:pt x="214" y="220"/>
                </a:cubicBezTo>
                <a:cubicBezTo>
                  <a:pt x="214" y="226"/>
                  <a:pt x="214" y="226"/>
                  <a:pt x="214" y="226"/>
                </a:cubicBezTo>
                <a:cubicBezTo>
                  <a:pt x="219" y="230"/>
                  <a:pt x="219" y="230"/>
                  <a:pt x="219" y="230"/>
                </a:cubicBezTo>
                <a:cubicBezTo>
                  <a:pt x="226" y="233"/>
                  <a:pt x="226" y="233"/>
                  <a:pt x="226" y="233"/>
                </a:cubicBezTo>
                <a:cubicBezTo>
                  <a:pt x="226" y="235"/>
                  <a:pt x="226" y="235"/>
                  <a:pt x="226" y="235"/>
                </a:cubicBezTo>
                <a:cubicBezTo>
                  <a:pt x="235" y="235"/>
                  <a:pt x="235" y="235"/>
                  <a:pt x="235" y="235"/>
                </a:cubicBezTo>
                <a:cubicBezTo>
                  <a:pt x="235" y="240"/>
                  <a:pt x="235" y="240"/>
                  <a:pt x="235" y="240"/>
                </a:cubicBezTo>
                <a:cubicBezTo>
                  <a:pt x="254" y="243"/>
                  <a:pt x="254" y="243"/>
                  <a:pt x="254" y="243"/>
                </a:cubicBezTo>
                <a:cubicBezTo>
                  <a:pt x="258" y="249"/>
                  <a:pt x="258" y="249"/>
                  <a:pt x="258" y="249"/>
                </a:cubicBezTo>
                <a:cubicBezTo>
                  <a:pt x="258" y="254"/>
                  <a:pt x="258" y="254"/>
                  <a:pt x="258" y="254"/>
                </a:cubicBezTo>
                <a:cubicBezTo>
                  <a:pt x="268" y="254"/>
                  <a:pt x="268" y="254"/>
                  <a:pt x="268" y="254"/>
                </a:cubicBezTo>
                <a:cubicBezTo>
                  <a:pt x="268" y="260"/>
                  <a:pt x="268" y="260"/>
                  <a:pt x="268" y="260"/>
                </a:cubicBezTo>
                <a:cubicBezTo>
                  <a:pt x="281" y="260"/>
                  <a:pt x="281" y="260"/>
                  <a:pt x="281" y="260"/>
                </a:cubicBezTo>
                <a:cubicBezTo>
                  <a:pt x="287" y="267"/>
                  <a:pt x="287" y="267"/>
                  <a:pt x="287" y="267"/>
                </a:cubicBezTo>
                <a:cubicBezTo>
                  <a:pt x="295" y="271"/>
                  <a:pt x="295" y="271"/>
                  <a:pt x="295" y="271"/>
                </a:cubicBezTo>
                <a:cubicBezTo>
                  <a:pt x="305" y="271"/>
                  <a:pt x="305" y="271"/>
                  <a:pt x="305" y="271"/>
                </a:cubicBezTo>
                <a:cubicBezTo>
                  <a:pt x="305" y="282"/>
                  <a:pt x="305" y="282"/>
                  <a:pt x="305" y="282"/>
                </a:cubicBezTo>
                <a:cubicBezTo>
                  <a:pt x="310" y="289"/>
                  <a:pt x="310" y="289"/>
                  <a:pt x="310" y="289"/>
                </a:cubicBezTo>
                <a:cubicBezTo>
                  <a:pt x="318" y="289"/>
                  <a:pt x="318" y="289"/>
                  <a:pt x="318" y="289"/>
                </a:cubicBezTo>
                <a:cubicBezTo>
                  <a:pt x="323" y="299"/>
                  <a:pt x="323" y="299"/>
                  <a:pt x="323" y="299"/>
                </a:cubicBezTo>
                <a:cubicBezTo>
                  <a:pt x="337" y="299"/>
                  <a:pt x="337" y="299"/>
                  <a:pt x="337" y="299"/>
                </a:cubicBezTo>
                <a:cubicBezTo>
                  <a:pt x="343" y="308"/>
                  <a:pt x="343" y="308"/>
                  <a:pt x="343" y="308"/>
                </a:cubicBezTo>
                <a:cubicBezTo>
                  <a:pt x="353" y="311"/>
                  <a:pt x="353" y="311"/>
                  <a:pt x="353" y="311"/>
                </a:cubicBezTo>
                <a:cubicBezTo>
                  <a:pt x="357" y="319"/>
                  <a:pt x="357" y="319"/>
                  <a:pt x="357" y="319"/>
                </a:cubicBezTo>
                <a:cubicBezTo>
                  <a:pt x="368" y="327"/>
                  <a:pt x="368" y="327"/>
                  <a:pt x="368" y="327"/>
                </a:cubicBezTo>
                <a:cubicBezTo>
                  <a:pt x="372" y="336"/>
                  <a:pt x="372" y="336"/>
                  <a:pt x="372" y="336"/>
                </a:cubicBezTo>
                <a:cubicBezTo>
                  <a:pt x="380" y="342"/>
                  <a:pt x="380" y="342"/>
                  <a:pt x="380" y="342"/>
                </a:cubicBezTo>
                <a:cubicBezTo>
                  <a:pt x="390" y="347"/>
                  <a:pt x="390" y="347"/>
                  <a:pt x="390" y="347"/>
                </a:cubicBezTo>
                <a:cubicBezTo>
                  <a:pt x="407" y="347"/>
                  <a:pt x="407" y="347"/>
                  <a:pt x="407" y="347"/>
                </a:cubicBezTo>
                <a:cubicBezTo>
                  <a:pt x="407" y="354"/>
                  <a:pt x="407" y="354"/>
                  <a:pt x="407" y="354"/>
                </a:cubicBezTo>
                <a:cubicBezTo>
                  <a:pt x="416" y="354"/>
                  <a:pt x="416" y="354"/>
                  <a:pt x="416" y="354"/>
                </a:cubicBezTo>
                <a:cubicBezTo>
                  <a:pt x="426" y="362"/>
                  <a:pt x="426" y="362"/>
                  <a:pt x="426" y="362"/>
                </a:cubicBezTo>
                <a:cubicBezTo>
                  <a:pt x="433" y="362"/>
                  <a:pt x="433" y="362"/>
                  <a:pt x="433" y="362"/>
                </a:cubicBezTo>
                <a:cubicBezTo>
                  <a:pt x="438" y="370"/>
                  <a:pt x="438" y="370"/>
                  <a:pt x="438" y="370"/>
                </a:cubicBezTo>
                <a:cubicBezTo>
                  <a:pt x="446" y="370"/>
                  <a:pt x="446" y="370"/>
                  <a:pt x="446" y="370"/>
                </a:cubicBezTo>
                <a:cubicBezTo>
                  <a:pt x="446" y="381"/>
                  <a:pt x="446" y="381"/>
                  <a:pt x="446" y="381"/>
                </a:cubicBezTo>
                <a:cubicBezTo>
                  <a:pt x="458" y="386"/>
                  <a:pt x="458" y="386"/>
                  <a:pt x="458" y="386"/>
                </a:cubicBezTo>
                <a:cubicBezTo>
                  <a:pt x="465" y="389"/>
                  <a:pt x="465" y="389"/>
                  <a:pt x="465" y="389"/>
                </a:cubicBezTo>
                <a:cubicBezTo>
                  <a:pt x="469" y="394"/>
                  <a:pt x="469" y="394"/>
                  <a:pt x="469" y="394"/>
                </a:cubicBezTo>
                <a:cubicBezTo>
                  <a:pt x="478" y="394"/>
                  <a:pt x="478" y="394"/>
                  <a:pt x="478" y="394"/>
                </a:cubicBezTo>
                <a:cubicBezTo>
                  <a:pt x="482" y="402"/>
                  <a:pt x="482" y="402"/>
                  <a:pt x="482" y="402"/>
                </a:cubicBezTo>
                <a:cubicBezTo>
                  <a:pt x="487" y="405"/>
                  <a:pt x="487" y="405"/>
                  <a:pt x="487" y="405"/>
                </a:cubicBezTo>
                <a:cubicBezTo>
                  <a:pt x="491" y="410"/>
                  <a:pt x="491" y="410"/>
                  <a:pt x="491" y="410"/>
                </a:cubicBezTo>
                <a:cubicBezTo>
                  <a:pt x="496" y="414"/>
                  <a:pt x="496" y="414"/>
                  <a:pt x="496" y="414"/>
                </a:cubicBezTo>
                <a:cubicBezTo>
                  <a:pt x="496" y="414"/>
                  <a:pt x="502" y="412"/>
                  <a:pt x="504" y="414"/>
                </a:cubicBezTo>
                <a:cubicBezTo>
                  <a:pt x="506" y="416"/>
                  <a:pt x="509" y="420"/>
                  <a:pt x="509" y="420"/>
                </a:cubicBezTo>
                <a:cubicBezTo>
                  <a:pt x="513" y="426"/>
                  <a:pt x="513" y="426"/>
                  <a:pt x="513" y="426"/>
                </a:cubicBezTo>
                <a:cubicBezTo>
                  <a:pt x="517" y="426"/>
                  <a:pt x="517" y="426"/>
                  <a:pt x="517" y="426"/>
                </a:cubicBezTo>
                <a:cubicBezTo>
                  <a:pt x="517" y="433"/>
                  <a:pt x="517" y="433"/>
                  <a:pt x="517" y="433"/>
                </a:cubicBezTo>
                <a:cubicBezTo>
                  <a:pt x="533" y="437"/>
                  <a:pt x="533" y="437"/>
                  <a:pt x="533" y="437"/>
                </a:cubicBezTo>
                <a:cubicBezTo>
                  <a:pt x="537" y="444"/>
                  <a:pt x="537" y="444"/>
                  <a:pt x="537" y="444"/>
                </a:cubicBezTo>
                <a:cubicBezTo>
                  <a:pt x="546" y="444"/>
                  <a:pt x="546" y="444"/>
                  <a:pt x="546" y="444"/>
                </a:cubicBezTo>
                <a:cubicBezTo>
                  <a:pt x="551" y="448"/>
                  <a:pt x="551" y="448"/>
                  <a:pt x="551" y="448"/>
                </a:cubicBezTo>
                <a:cubicBezTo>
                  <a:pt x="560" y="454"/>
                  <a:pt x="560" y="454"/>
                  <a:pt x="560" y="454"/>
                </a:cubicBezTo>
                <a:cubicBezTo>
                  <a:pt x="566" y="460"/>
                  <a:pt x="566" y="460"/>
                  <a:pt x="566" y="460"/>
                </a:cubicBezTo>
                <a:cubicBezTo>
                  <a:pt x="576" y="460"/>
                  <a:pt x="576" y="460"/>
                  <a:pt x="576" y="460"/>
                </a:cubicBezTo>
                <a:cubicBezTo>
                  <a:pt x="583" y="468"/>
                  <a:pt x="583" y="468"/>
                  <a:pt x="583" y="468"/>
                </a:cubicBezTo>
                <a:cubicBezTo>
                  <a:pt x="590" y="473"/>
                  <a:pt x="590" y="473"/>
                  <a:pt x="590" y="473"/>
                </a:cubicBezTo>
                <a:cubicBezTo>
                  <a:pt x="596" y="478"/>
                  <a:pt x="596" y="478"/>
                  <a:pt x="596" y="478"/>
                </a:cubicBezTo>
                <a:cubicBezTo>
                  <a:pt x="602" y="482"/>
                  <a:pt x="602" y="482"/>
                  <a:pt x="602" y="482"/>
                </a:cubicBezTo>
                <a:cubicBezTo>
                  <a:pt x="606" y="492"/>
                  <a:pt x="606" y="492"/>
                  <a:pt x="606" y="492"/>
                </a:cubicBezTo>
                <a:cubicBezTo>
                  <a:pt x="616" y="495"/>
                  <a:pt x="616" y="495"/>
                  <a:pt x="616" y="495"/>
                </a:cubicBezTo>
                <a:cubicBezTo>
                  <a:pt x="631" y="499"/>
                  <a:pt x="631" y="499"/>
                  <a:pt x="631" y="499"/>
                </a:cubicBezTo>
                <a:cubicBezTo>
                  <a:pt x="631" y="506"/>
                  <a:pt x="631" y="506"/>
                  <a:pt x="631" y="506"/>
                </a:cubicBezTo>
                <a:cubicBezTo>
                  <a:pt x="640" y="509"/>
                  <a:pt x="640" y="509"/>
                  <a:pt x="640" y="509"/>
                </a:cubicBezTo>
                <a:cubicBezTo>
                  <a:pt x="645" y="515"/>
                  <a:pt x="645" y="515"/>
                  <a:pt x="645" y="515"/>
                </a:cubicBezTo>
                <a:cubicBezTo>
                  <a:pt x="664" y="518"/>
                  <a:pt x="664" y="518"/>
                  <a:pt x="664" y="518"/>
                </a:cubicBezTo>
                <a:cubicBezTo>
                  <a:pt x="664" y="525"/>
                  <a:pt x="664" y="525"/>
                  <a:pt x="664" y="525"/>
                </a:cubicBezTo>
                <a:cubicBezTo>
                  <a:pt x="667" y="530"/>
                  <a:pt x="667" y="530"/>
                  <a:pt x="667" y="530"/>
                </a:cubicBezTo>
                <a:cubicBezTo>
                  <a:pt x="672" y="530"/>
                  <a:pt x="672" y="530"/>
                  <a:pt x="672" y="530"/>
                </a:cubicBezTo>
                <a:cubicBezTo>
                  <a:pt x="678" y="540"/>
                  <a:pt x="678" y="540"/>
                  <a:pt x="678" y="540"/>
                </a:cubicBezTo>
                <a:cubicBezTo>
                  <a:pt x="685" y="540"/>
                  <a:pt x="685" y="540"/>
                  <a:pt x="685" y="540"/>
                </a:cubicBezTo>
                <a:cubicBezTo>
                  <a:pt x="689" y="551"/>
                  <a:pt x="689" y="551"/>
                  <a:pt x="689" y="551"/>
                </a:cubicBezTo>
                <a:cubicBezTo>
                  <a:pt x="695" y="551"/>
                  <a:pt x="695" y="551"/>
                  <a:pt x="695" y="551"/>
                </a:cubicBezTo>
                <a:cubicBezTo>
                  <a:pt x="701" y="558"/>
                  <a:pt x="701" y="558"/>
                  <a:pt x="701" y="558"/>
                </a:cubicBezTo>
                <a:cubicBezTo>
                  <a:pt x="706" y="565"/>
                  <a:pt x="706" y="565"/>
                  <a:pt x="706" y="565"/>
                </a:cubicBezTo>
                <a:cubicBezTo>
                  <a:pt x="706" y="570"/>
                  <a:pt x="706" y="570"/>
                  <a:pt x="706" y="570"/>
                </a:cubicBezTo>
                <a:cubicBezTo>
                  <a:pt x="715" y="570"/>
                  <a:pt x="715" y="570"/>
                  <a:pt x="715" y="570"/>
                </a:cubicBezTo>
                <a:cubicBezTo>
                  <a:pt x="715" y="580"/>
                  <a:pt x="715" y="580"/>
                  <a:pt x="715" y="580"/>
                </a:cubicBezTo>
                <a:cubicBezTo>
                  <a:pt x="721" y="586"/>
                  <a:pt x="721" y="586"/>
                  <a:pt x="721" y="586"/>
                </a:cubicBezTo>
                <a:cubicBezTo>
                  <a:pt x="726" y="590"/>
                  <a:pt x="726" y="590"/>
                  <a:pt x="726" y="590"/>
                </a:cubicBezTo>
                <a:cubicBezTo>
                  <a:pt x="729" y="596"/>
                  <a:pt x="729" y="596"/>
                  <a:pt x="729" y="596"/>
                </a:cubicBezTo>
                <a:cubicBezTo>
                  <a:pt x="736" y="600"/>
                  <a:pt x="736" y="600"/>
                  <a:pt x="736" y="600"/>
                </a:cubicBezTo>
                <a:cubicBezTo>
                  <a:pt x="736" y="605"/>
                  <a:pt x="736" y="605"/>
                  <a:pt x="736" y="605"/>
                </a:cubicBezTo>
                <a:cubicBezTo>
                  <a:pt x="742" y="605"/>
                  <a:pt x="742" y="605"/>
                  <a:pt x="742" y="605"/>
                </a:cubicBezTo>
                <a:cubicBezTo>
                  <a:pt x="745" y="611"/>
                  <a:pt x="745" y="611"/>
                  <a:pt x="745" y="611"/>
                </a:cubicBezTo>
                <a:cubicBezTo>
                  <a:pt x="757" y="629"/>
                  <a:pt x="757" y="629"/>
                  <a:pt x="757" y="629"/>
                </a:cubicBezTo>
                <a:cubicBezTo>
                  <a:pt x="775" y="635"/>
                  <a:pt x="775" y="635"/>
                  <a:pt x="775" y="635"/>
                </a:cubicBezTo>
                <a:cubicBezTo>
                  <a:pt x="778" y="643"/>
                  <a:pt x="778" y="643"/>
                  <a:pt x="778" y="643"/>
                </a:cubicBezTo>
                <a:cubicBezTo>
                  <a:pt x="789" y="646"/>
                  <a:pt x="789" y="646"/>
                  <a:pt x="789" y="646"/>
                </a:cubicBezTo>
                <a:cubicBezTo>
                  <a:pt x="798" y="651"/>
                  <a:pt x="798" y="651"/>
                  <a:pt x="798" y="651"/>
                </a:cubicBezTo>
                <a:cubicBezTo>
                  <a:pt x="819" y="651"/>
                  <a:pt x="819" y="651"/>
                  <a:pt x="819" y="651"/>
                </a:cubicBezTo>
                <a:cubicBezTo>
                  <a:pt x="819" y="660"/>
                  <a:pt x="819" y="660"/>
                  <a:pt x="819" y="660"/>
                </a:cubicBezTo>
                <a:cubicBezTo>
                  <a:pt x="827" y="660"/>
                  <a:pt x="827" y="660"/>
                  <a:pt x="827" y="660"/>
                </a:cubicBezTo>
                <a:cubicBezTo>
                  <a:pt x="831" y="668"/>
                  <a:pt x="831" y="668"/>
                  <a:pt x="831" y="668"/>
                </a:cubicBezTo>
                <a:cubicBezTo>
                  <a:pt x="835" y="674"/>
                  <a:pt x="835" y="674"/>
                  <a:pt x="835" y="674"/>
                </a:cubicBezTo>
                <a:cubicBezTo>
                  <a:pt x="841" y="674"/>
                  <a:pt x="841" y="674"/>
                  <a:pt x="841" y="674"/>
                </a:cubicBezTo>
                <a:cubicBezTo>
                  <a:pt x="841" y="682"/>
                  <a:pt x="841" y="682"/>
                  <a:pt x="841" y="682"/>
                </a:cubicBezTo>
                <a:cubicBezTo>
                  <a:pt x="861" y="682"/>
                  <a:pt x="861" y="682"/>
                  <a:pt x="861" y="682"/>
                </a:cubicBezTo>
                <a:cubicBezTo>
                  <a:pt x="861" y="693"/>
                  <a:pt x="861" y="693"/>
                  <a:pt x="861" y="693"/>
                </a:cubicBezTo>
                <a:cubicBezTo>
                  <a:pt x="871" y="698"/>
                  <a:pt x="871" y="698"/>
                  <a:pt x="871" y="698"/>
                </a:cubicBezTo>
                <a:cubicBezTo>
                  <a:pt x="879" y="704"/>
                  <a:pt x="879" y="704"/>
                  <a:pt x="879" y="704"/>
                </a:cubicBezTo>
                <a:cubicBezTo>
                  <a:pt x="886" y="704"/>
                  <a:pt x="886" y="704"/>
                  <a:pt x="886" y="704"/>
                </a:cubicBezTo>
                <a:cubicBezTo>
                  <a:pt x="886" y="710"/>
                  <a:pt x="886" y="710"/>
                  <a:pt x="886" y="710"/>
                </a:cubicBezTo>
                <a:cubicBezTo>
                  <a:pt x="896" y="710"/>
                  <a:pt x="896" y="710"/>
                  <a:pt x="896" y="710"/>
                </a:cubicBezTo>
                <a:cubicBezTo>
                  <a:pt x="900" y="714"/>
                  <a:pt x="900" y="714"/>
                  <a:pt x="900" y="714"/>
                </a:cubicBezTo>
                <a:cubicBezTo>
                  <a:pt x="911" y="714"/>
                  <a:pt x="911" y="714"/>
                  <a:pt x="911" y="714"/>
                </a:cubicBezTo>
                <a:cubicBezTo>
                  <a:pt x="911" y="719"/>
                  <a:pt x="911" y="719"/>
                  <a:pt x="911" y="719"/>
                </a:cubicBezTo>
                <a:cubicBezTo>
                  <a:pt x="920" y="719"/>
                  <a:pt x="920" y="719"/>
                  <a:pt x="920" y="719"/>
                </a:cubicBezTo>
                <a:cubicBezTo>
                  <a:pt x="924" y="725"/>
                  <a:pt x="924" y="725"/>
                  <a:pt x="924" y="725"/>
                </a:cubicBezTo>
                <a:cubicBezTo>
                  <a:pt x="937" y="725"/>
                  <a:pt x="937" y="725"/>
                  <a:pt x="937" y="725"/>
                </a:cubicBezTo>
                <a:cubicBezTo>
                  <a:pt x="948" y="731"/>
                  <a:pt x="948" y="731"/>
                  <a:pt x="948" y="731"/>
                </a:cubicBezTo>
                <a:cubicBezTo>
                  <a:pt x="959" y="735"/>
                  <a:pt x="959" y="735"/>
                  <a:pt x="959" y="735"/>
                </a:cubicBezTo>
                <a:cubicBezTo>
                  <a:pt x="968" y="741"/>
                  <a:pt x="968" y="741"/>
                  <a:pt x="968" y="741"/>
                </a:cubicBezTo>
                <a:cubicBezTo>
                  <a:pt x="978" y="744"/>
                  <a:pt x="978" y="744"/>
                  <a:pt x="978" y="744"/>
                </a:cubicBezTo>
                <a:cubicBezTo>
                  <a:pt x="978" y="751"/>
                  <a:pt x="978" y="751"/>
                  <a:pt x="978" y="751"/>
                </a:cubicBezTo>
                <a:cubicBezTo>
                  <a:pt x="985" y="757"/>
                  <a:pt x="985" y="757"/>
                  <a:pt x="985" y="757"/>
                </a:cubicBezTo>
                <a:cubicBezTo>
                  <a:pt x="993" y="757"/>
                  <a:pt x="993" y="757"/>
                  <a:pt x="993" y="757"/>
                </a:cubicBezTo>
                <a:cubicBezTo>
                  <a:pt x="1001" y="760"/>
                  <a:pt x="1001" y="760"/>
                  <a:pt x="1001" y="760"/>
                </a:cubicBezTo>
                <a:cubicBezTo>
                  <a:pt x="1013" y="760"/>
                  <a:pt x="1013" y="760"/>
                  <a:pt x="1013" y="760"/>
                </a:cubicBezTo>
                <a:cubicBezTo>
                  <a:pt x="1019" y="768"/>
                  <a:pt x="1019" y="768"/>
                  <a:pt x="1019" y="768"/>
                </a:cubicBezTo>
                <a:cubicBezTo>
                  <a:pt x="1026" y="768"/>
                  <a:pt x="1026" y="768"/>
                  <a:pt x="1026" y="768"/>
                </a:cubicBezTo>
                <a:cubicBezTo>
                  <a:pt x="1046" y="773"/>
                  <a:pt x="1046" y="773"/>
                  <a:pt x="1046" y="773"/>
                </a:cubicBezTo>
                <a:cubicBezTo>
                  <a:pt x="1056" y="773"/>
                  <a:pt x="1056" y="773"/>
                  <a:pt x="1056" y="773"/>
                </a:cubicBezTo>
                <a:cubicBezTo>
                  <a:pt x="1056" y="777"/>
                  <a:pt x="1056" y="777"/>
                  <a:pt x="1056" y="777"/>
                </a:cubicBezTo>
                <a:cubicBezTo>
                  <a:pt x="1071" y="777"/>
                  <a:pt x="1071" y="777"/>
                  <a:pt x="1071" y="777"/>
                </a:cubicBezTo>
                <a:cubicBezTo>
                  <a:pt x="1083" y="791"/>
                  <a:pt x="1083" y="791"/>
                  <a:pt x="1083" y="791"/>
                </a:cubicBezTo>
                <a:cubicBezTo>
                  <a:pt x="1112" y="791"/>
                  <a:pt x="1112" y="791"/>
                  <a:pt x="1112" y="791"/>
                </a:cubicBezTo>
                <a:cubicBezTo>
                  <a:pt x="1116" y="799"/>
                  <a:pt x="1116" y="799"/>
                  <a:pt x="1116" y="799"/>
                </a:cubicBezTo>
                <a:cubicBezTo>
                  <a:pt x="1132" y="799"/>
                  <a:pt x="1132" y="799"/>
                  <a:pt x="1132" y="799"/>
                </a:cubicBezTo>
                <a:cubicBezTo>
                  <a:pt x="1145" y="811"/>
                  <a:pt x="1145" y="811"/>
                  <a:pt x="1145" y="811"/>
                </a:cubicBezTo>
                <a:cubicBezTo>
                  <a:pt x="1159" y="811"/>
                  <a:pt x="1159" y="811"/>
                  <a:pt x="1159" y="811"/>
                </a:cubicBezTo>
                <a:cubicBezTo>
                  <a:pt x="1159" y="818"/>
                  <a:pt x="1159" y="818"/>
                  <a:pt x="1159" y="818"/>
                </a:cubicBezTo>
                <a:cubicBezTo>
                  <a:pt x="1171" y="818"/>
                  <a:pt x="1171" y="818"/>
                  <a:pt x="1171" y="818"/>
                </a:cubicBezTo>
                <a:cubicBezTo>
                  <a:pt x="1177" y="825"/>
                  <a:pt x="1177" y="825"/>
                  <a:pt x="1177" y="825"/>
                </a:cubicBezTo>
                <a:cubicBezTo>
                  <a:pt x="1183" y="825"/>
                  <a:pt x="1183" y="825"/>
                  <a:pt x="1183" y="825"/>
                </a:cubicBezTo>
                <a:cubicBezTo>
                  <a:pt x="1208" y="828"/>
                  <a:pt x="1208" y="828"/>
                  <a:pt x="1208" y="828"/>
                </a:cubicBezTo>
                <a:cubicBezTo>
                  <a:pt x="1208" y="832"/>
                  <a:pt x="1208" y="832"/>
                  <a:pt x="1208" y="832"/>
                </a:cubicBezTo>
                <a:cubicBezTo>
                  <a:pt x="1243" y="832"/>
                  <a:pt x="1243" y="832"/>
                  <a:pt x="1243" y="832"/>
                </a:cubicBezTo>
                <a:cubicBezTo>
                  <a:pt x="1243" y="839"/>
                  <a:pt x="1243" y="839"/>
                  <a:pt x="1243" y="839"/>
                </a:cubicBezTo>
                <a:cubicBezTo>
                  <a:pt x="1243" y="842"/>
                  <a:pt x="1243" y="842"/>
                  <a:pt x="1243" y="842"/>
                </a:cubicBezTo>
                <a:cubicBezTo>
                  <a:pt x="1254" y="842"/>
                  <a:pt x="1254" y="842"/>
                  <a:pt x="1254" y="842"/>
                </a:cubicBezTo>
                <a:cubicBezTo>
                  <a:pt x="1254" y="849"/>
                  <a:pt x="1254" y="849"/>
                  <a:pt x="1254" y="849"/>
                </a:cubicBezTo>
                <a:cubicBezTo>
                  <a:pt x="1263" y="849"/>
                  <a:pt x="1263" y="849"/>
                  <a:pt x="1263" y="849"/>
                </a:cubicBezTo>
                <a:cubicBezTo>
                  <a:pt x="1263" y="855"/>
                  <a:pt x="1263" y="855"/>
                  <a:pt x="1263" y="855"/>
                </a:cubicBezTo>
                <a:cubicBezTo>
                  <a:pt x="1311" y="855"/>
                  <a:pt x="1311" y="855"/>
                  <a:pt x="1311" y="855"/>
                </a:cubicBezTo>
                <a:cubicBezTo>
                  <a:pt x="1315" y="855"/>
                  <a:pt x="1315" y="855"/>
                  <a:pt x="1315" y="855"/>
                </a:cubicBezTo>
                <a:cubicBezTo>
                  <a:pt x="1315" y="861"/>
                  <a:pt x="1315" y="861"/>
                  <a:pt x="1315" y="861"/>
                </a:cubicBezTo>
                <a:cubicBezTo>
                  <a:pt x="1323" y="861"/>
                  <a:pt x="1323" y="861"/>
                  <a:pt x="1323" y="861"/>
                </a:cubicBezTo>
                <a:cubicBezTo>
                  <a:pt x="1323" y="868"/>
                  <a:pt x="1323" y="868"/>
                  <a:pt x="1323" y="868"/>
                </a:cubicBezTo>
                <a:cubicBezTo>
                  <a:pt x="1334" y="868"/>
                  <a:pt x="1334" y="868"/>
                  <a:pt x="1334" y="868"/>
                </a:cubicBezTo>
                <a:cubicBezTo>
                  <a:pt x="1334" y="873"/>
                  <a:pt x="1334" y="873"/>
                  <a:pt x="1334" y="873"/>
                </a:cubicBezTo>
                <a:cubicBezTo>
                  <a:pt x="1342" y="873"/>
                  <a:pt x="1342" y="873"/>
                  <a:pt x="1342" y="873"/>
                </a:cubicBezTo>
                <a:cubicBezTo>
                  <a:pt x="1342" y="879"/>
                  <a:pt x="1342" y="879"/>
                  <a:pt x="1342" y="879"/>
                </a:cubicBezTo>
                <a:cubicBezTo>
                  <a:pt x="1349" y="883"/>
                  <a:pt x="1349" y="883"/>
                  <a:pt x="1349" y="883"/>
                </a:cubicBezTo>
                <a:cubicBezTo>
                  <a:pt x="1349" y="890"/>
                  <a:pt x="1349" y="890"/>
                  <a:pt x="1349" y="890"/>
                </a:cubicBezTo>
                <a:cubicBezTo>
                  <a:pt x="1375" y="890"/>
                  <a:pt x="1375" y="890"/>
                  <a:pt x="1375" y="890"/>
                </a:cubicBezTo>
                <a:cubicBezTo>
                  <a:pt x="1375" y="899"/>
                  <a:pt x="1375" y="899"/>
                  <a:pt x="1375" y="899"/>
                </a:cubicBezTo>
                <a:cubicBezTo>
                  <a:pt x="1398" y="899"/>
                  <a:pt x="1398" y="899"/>
                  <a:pt x="1398" y="899"/>
                </a:cubicBezTo>
                <a:cubicBezTo>
                  <a:pt x="1398" y="909"/>
                  <a:pt x="1398" y="909"/>
                  <a:pt x="1398" y="909"/>
                </a:cubicBezTo>
                <a:cubicBezTo>
                  <a:pt x="1409" y="909"/>
                  <a:pt x="1409" y="909"/>
                  <a:pt x="1409" y="909"/>
                </a:cubicBezTo>
                <a:cubicBezTo>
                  <a:pt x="1409" y="914"/>
                  <a:pt x="1409" y="914"/>
                  <a:pt x="1409" y="914"/>
                </a:cubicBezTo>
                <a:cubicBezTo>
                  <a:pt x="1419" y="914"/>
                  <a:pt x="1419" y="914"/>
                  <a:pt x="1419" y="914"/>
                </a:cubicBezTo>
                <a:cubicBezTo>
                  <a:pt x="1419" y="925"/>
                  <a:pt x="1419" y="925"/>
                  <a:pt x="1419" y="925"/>
                </a:cubicBezTo>
                <a:cubicBezTo>
                  <a:pt x="1441" y="925"/>
                  <a:pt x="1441" y="925"/>
                  <a:pt x="1441" y="925"/>
                </a:cubicBezTo>
                <a:cubicBezTo>
                  <a:pt x="1441" y="931"/>
                  <a:pt x="1441" y="931"/>
                  <a:pt x="1441" y="931"/>
                </a:cubicBezTo>
                <a:cubicBezTo>
                  <a:pt x="1477" y="931"/>
                  <a:pt x="1477" y="931"/>
                  <a:pt x="1477" y="931"/>
                </a:cubicBezTo>
                <a:cubicBezTo>
                  <a:pt x="1477" y="967"/>
                  <a:pt x="1477" y="967"/>
                  <a:pt x="1477" y="967"/>
                </a:cubicBezTo>
                <a:cubicBezTo>
                  <a:pt x="1577" y="967"/>
                  <a:pt x="1577" y="967"/>
                  <a:pt x="1577" y="967"/>
                </a:cubicBezTo>
                <a:cubicBezTo>
                  <a:pt x="1577" y="980"/>
                  <a:pt x="1577" y="980"/>
                  <a:pt x="1577" y="980"/>
                </a:cubicBezTo>
                <a:cubicBezTo>
                  <a:pt x="1632" y="980"/>
                  <a:pt x="1632" y="980"/>
                  <a:pt x="1632" y="980"/>
                </a:cubicBezTo>
                <a:cubicBezTo>
                  <a:pt x="1632" y="1005"/>
                  <a:pt x="1632" y="1005"/>
                  <a:pt x="1632" y="1005"/>
                </a:cubicBezTo>
                <a:cubicBezTo>
                  <a:pt x="1665" y="1005"/>
                  <a:pt x="1665" y="1005"/>
                  <a:pt x="1665" y="1005"/>
                </a:cubicBezTo>
                <a:cubicBezTo>
                  <a:pt x="1665" y="1031"/>
                  <a:pt x="1665" y="1031"/>
                  <a:pt x="1665" y="1031"/>
                </a:cubicBezTo>
                <a:cubicBezTo>
                  <a:pt x="1695" y="1031"/>
                  <a:pt x="1695" y="1031"/>
                  <a:pt x="1695" y="1031"/>
                </a:cubicBezTo>
                <a:cubicBezTo>
                  <a:pt x="1695" y="1060"/>
                  <a:pt x="1695" y="1060"/>
                  <a:pt x="1695" y="1060"/>
                </a:cubicBezTo>
                <a:cubicBezTo>
                  <a:pt x="1725" y="1060"/>
                  <a:pt x="1725" y="1060"/>
                  <a:pt x="1725" y="1060"/>
                </a:cubicBezTo>
                <a:cubicBezTo>
                  <a:pt x="1725" y="1097"/>
                  <a:pt x="1725" y="1097"/>
                  <a:pt x="1725" y="1097"/>
                </a:cubicBezTo>
              </a:path>
            </a:pathLst>
          </a:custGeom>
          <a:noFill/>
          <a:ln w="26988" cap="flat">
            <a:solidFill>
              <a:srgbClr val="FFFF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defRPr/>
            </a:pPr>
            <a:endParaRPr lang="en-US">
              <a:effectLst>
                <a:outerShdw blurRad="38100" dist="38100" dir="2700000" algn="tl">
                  <a:srgbClr val="000000">
                    <a:alpha val="43137"/>
                  </a:srgbClr>
                </a:outerShdw>
              </a:effectLst>
              <a:latin typeface="Arial" charset="0"/>
              <a:cs typeface="Arial" charset="0"/>
            </a:endParaRPr>
          </a:p>
        </p:txBody>
      </p:sp>
      <p:sp>
        <p:nvSpPr>
          <p:cNvPr id="60" name="Footer Placeholder 4"/>
          <p:cNvSpPr txBox="1">
            <a:spLocks/>
          </p:cNvSpPr>
          <p:nvPr/>
        </p:nvSpPr>
        <p:spPr>
          <a:xfrm>
            <a:off x="4103969" y="6329177"/>
            <a:ext cx="4905374" cy="330200"/>
          </a:xfrm>
          <a:prstGeom prst="rect">
            <a:avLst/>
          </a:prstGeom>
        </p:spPr>
        <p:txBody>
          <a:bodyPr/>
          <a:lstStyle>
            <a:defPPr>
              <a:defRPr lang="en-US"/>
            </a:defPPr>
            <a:lvl1pPr algn="l" rtl="0" fontAlgn="base">
              <a:spcBef>
                <a:spcPct val="0"/>
              </a:spcBef>
              <a:spcAft>
                <a:spcPct val="0"/>
              </a:spcAft>
              <a:defRPr b="1" i="1" kern="1200">
                <a:solidFill>
                  <a:srgbClr val="FFCC99"/>
                </a:solidFill>
                <a:latin typeface="Arial" charset="0"/>
                <a:ea typeface="ヒラギノ角ゴ Pro W3"/>
                <a:cs typeface="Arial" charset="0"/>
              </a:defRPr>
            </a:lvl1pPr>
            <a:lvl2pPr marL="457200" algn="l" rtl="0" fontAlgn="base">
              <a:spcBef>
                <a:spcPct val="0"/>
              </a:spcBef>
              <a:spcAft>
                <a:spcPct val="0"/>
              </a:spcAft>
              <a:defRPr b="1" i="1" kern="1200">
                <a:solidFill>
                  <a:srgbClr val="FFCC99"/>
                </a:solidFill>
                <a:latin typeface="Arial" charset="0"/>
                <a:ea typeface="ヒラギノ角ゴ Pro W3"/>
                <a:cs typeface="Arial" charset="0"/>
              </a:defRPr>
            </a:lvl2pPr>
            <a:lvl3pPr marL="914400" algn="l" rtl="0" fontAlgn="base">
              <a:spcBef>
                <a:spcPct val="0"/>
              </a:spcBef>
              <a:spcAft>
                <a:spcPct val="0"/>
              </a:spcAft>
              <a:defRPr b="1" i="1" kern="1200">
                <a:solidFill>
                  <a:srgbClr val="FFCC99"/>
                </a:solidFill>
                <a:latin typeface="Arial" charset="0"/>
                <a:ea typeface="ヒラギノ角ゴ Pro W3"/>
                <a:cs typeface="Arial" charset="0"/>
              </a:defRPr>
            </a:lvl3pPr>
            <a:lvl4pPr marL="1371600" algn="l" rtl="0" fontAlgn="base">
              <a:spcBef>
                <a:spcPct val="0"/>
              </a:spcBef>
              <a:spcAft>
                <a:spcPct val="0"/>
              </a:spcAft>
              <a:defRPr b="1" i="1" kern="1200">
                <a:solidFill>
                  <a:srgbClr val="FFCC99"/>
                </a:solidFill>
                <a:latin typeface="Arial" charset="0"/>
                <a:ea typeface="ヒラギノ角ゴ Pro W3"/>
                <a:cs typeface="Arial" charset="0"/>
              </a:defRPr>
            </a:lvl4pPr>
            <a:lvl5pPr marL="1828800" algn="l" rtl="0" fontAlgn="base">
              <a:spcBef>
                <a:spcPct val="0"/>
              </a:spcBef>
              <a:spcAft>
                <a:spcPct val="0"/>
              </a:spcAft>
              <a:defRPr b="1" i="1" kern="1200">
                <a:solidFill>
                  <a:srgbClr val="FFCC99"/>
                </a:solidFill>
                <a:latin typeface="Arial" charset="0"/>
                <a:ea typeface="ヒラギノ角ゴ Pro W3"/>
                <a:cs typeface="Arial" charset="0"/>
              </a:defRPr>
            </a:lvl5pPr>
            <a:lvl6pPr marL="2286000" algn="l" defTabSz="914400" rtl="0" eaLnBrk="1" latinLnBrk="0" hangingPunct="1">
              <a:defRPr b="1" i="1" kern="1200">
                <a:solidFill>
                  <a:srgbClr val="FFCC99"/>
                </a:solidFill>
                <a:latin typeface="Arial" charset="0"/>
                <a:ea typeface="ヒラギノ角ゴ Pro W3"/>
                <a:cs typeface="Arial" charset="0"/>
              </a:defRPr>
            </a:lvl6pPr>
            <a:lvl7pPr marL="2743200" algn="l" defTabSz="914400" rtl="0" eaLnBrk="1" latinLnBrk="0" hangingPunct="1">
              <a:defRPr b="1" i="1" kern="1200">
                <a:solidFill>
                  <a:srgbClr val="FFCC99"/>
                </a:solidFill>
                <a:latin typeface="Arial" charset="0"/>
                <a:ea typeface="ヒラギノ角ゴ Pro W3"/>
                <a:cs typeface="Arial" charset="0"/>
              </a:defRPr>
            </a:lvl7pPr>
            <a:lvl8pPr marL="3200400" algn="l" defTabSz="914400" rtl="0" eaLnBrk="1" latinLnBrk="0" hangingPunct="1">
              <a:defRPr b="1" i="1" kern="1200">
                <a:solidFill>
                  <a:srgbClr val="FFCC99"/>
                </a:solidFill>
                <a:latin typeface="Arial" charset="0"/>
                <a:ea typeface="ヒラギノ角ゴ Pro W3"/>
                <a:cs typeface="Arial" charset="0"/>
              </a:defRPr>
            </a:lvl8pPr>
            <a:lvl9pPr marL="3657600" algn="l" defTabSz="914400" rtl="0" eaLnBrk="1" latinLnBrk="0" hangingPunct="1">
              <a:defRPr b="1" i="1" kern="1200">
                <a:solidFill>
                  <a:srgbClr val="FFCC99"/>
                </a:solidFill>
                <a:latin typeface="Arial" charset="0"/>
                <a:ea typeface="ヒラギノ角ゴ Pro W3"/>
                <a:cs typeface="Arial" charset="0"/>
              </a:defRPr>
            </a:lvl9pPr>
          </a:lstStyle>
          <a:p>
            <a:pPr algn="r">
              <a:defRPr/>
            </a:pPr>
            <a:r>
              <a:rPr lang="en-US" sz="1200" i="0" dirty="0" smtClean="0">
                <a:solidFill>
                  <a:srgbClr val="A6A6A6"/>
                </a:solidFill>
                <a:effectLst>
                  <a:outerShdw blurRad="38100" dist="38100" dir="2700000" algn="tl">
                    <a:srgbClr val="000000">
                      <a:alpha val="43137"/>
                    </a:srgbClr>
                  </a:outerShdw>
                </a:effectLst>
              </a:rPr>
              <a:t>Weisz G et al. </a:t>
            </a:r>
            <a:r>
              <a:rPr lang="en-US" sz="1200" i="0" dirty="0">
                <a:solidFill>
                  <a:srgbClr val="A6A6A6"/>
                </a:solidFill>
                <a:effectLst>
                  <a:outerShdw blurRad="38100" dist="38100" dir="2700000" algn="tl">
                    <a:srgbClr val="000000">
                      <a:alpha val="43137"/>
                    </a:srgbClr>
                  </a:outerShdw>
                </a:effectLst>
              </a:rPr>
              <a:t> </a:t>
            </a:r>
            <a:r>
              <a:rPr lang="en-US" sz="1200" dirty="0" smtClean="0">
                <a:solidFill>
                  <a:srgbClr val="A6A6A6"/>
                </a:solidFill>
                <a:effectLst>
                  <a:outerShdw blurRad="38100" dist="38100" dir="2700000" algn="tl">
                    <a:srgbClr val="000000">
                      <a:alpha val="43137"/>
                    </a:srgbClr>
                  </a:outerShdw>
                </a:effectLst>
              </a:rPr>
              <a:t>Lancet</a:t>
            </a:r>
            <a:r>
              <a:rPr lang="en-US" sz="1200" i="0" dirty="0" smtClean="0">
                <a:solidFill>
                  <a:srgbClr val="A6A6A6"/>
                </a:solidFill>
                <a:effectLst>
                  <a:outerShdw blurRad="38100" dist="38100" dir="2700000" algn="tl">
                    <a:srgbClr val="000000">
                      <a:alpha val="43137"/>
                    </a:srgbClr>
                  </a:outerShdw>
                </a:effectLst>
              </a:rPr>
              <a:t> </a:t>
            </a:r>
            <a:r>
              <a:rPr lang="en-US" sz="1200" i="0" dirty="0" err="1" smtClean="0">
                <a:solidFill>
                  <a:srgbClr val="A6A6A6"/>
                </a:solidFill>
                <a:effectLst>
                  <a:outerShdw blurRad="38100" dist="38100" dir="2700000" algn="tl">
                    <a:srgbClr val="000000">
                      <a:alpha val="43137"/>
                    </a:srgbClr>
                  </a:outerShdw>
                </a:effectLst>
              </a:rPr>
              <a:t>epub</a:t>
            </a:r>
            <a:r>
              <a:rPr lang="en-US" sz="1200" i="0" dirty="0" smtClean="0">
                <a:solidFill>
                  <a:srgbClr val="A6A6A6"/>
                </a:solidFill>
                <a:effectLst>
                  <a:outerShdw blurRad="38100" dist="38100" dir="2700000" algn="tl">
                    <a:srgbClr val="000000">
                      <a:alpha val="43137"/>
                    </a:srgbClr>
                  </a:outerShdw>
                </a:effectLst>
              </a:rPr>
              <a:t>  ahead of print Oct 15, 2015</a:t>
            </a:r>
            <a:endParaRPr lang="en-US" sz="1200" i="0" dirty="0">
              <a:solidFill>
                <a:srgbClr val="A6A6A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6863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2" y="422281"/>
            <a:ext cx="8229600" cy="813545"/>
          </a:xfrm>
        </p:spPr>
        <p:txBody>
          <a:bodyPr/>
          <a:lstStyle/>
          <a:p>
            <a:r>
              <a:rPr lang="en-US" sz="2800" dirty="0" smtClean="0"/>
              <a:t>QOL Population</a:t>
            </a:r>
            <a:endParaRPr lang="en-US" sz="2800" dirty="0"/>
          </a:p>
        </p:txBody>
      </p:sp>
      <p:sp>
        <p:nvSpPr>
          <p:cNvPr id="47" name="TextBox 46"/>
          <p:cNvSpPr txBox="1"/>
          <p:nvPr/>
        </p:nvSpPr>
        <p:spPr>
          <a:xfrm>
            <a:off x="2372075" y="1292947"/>
            <a:ext cx="4563053" cy="964030"/>
          </a:xfrm>
          <a:prstGeom prst="rect">
            <a:avLst/>
          </a:prstGeom>
          <a:noFill/>
          <a:ln>
            <a:noFill/>
          </a:ln>
        </p:spPr>
        <p:txBody>
          <a:bodyPr wrap="none" lIns="0" tIns="0" rIns="0" bIns="0" rtlCol="0" anchor="t" anchorCtr="1">
            <a:noAutofit/>
          </a:bodyPr>
          <a:lstStyle/>
          <a:p>
            <a:pPr algn="ctr">
              <a:spcAft>
                <a:spcPts val="600"/>
              </a:spcAft>
            </a:pPr>
            <a:r>
              <a:rPr lang="en-US" sz="2000" dirty="0" smtClean="0">
                <a:solidFill>
                  <a:schemeClr val="bg1"/>
                </a:solidFill>
              </a:rPr>
              <a:t>Overall Trial Population </a:t>
            </a:r>
          </a:p>
          <a:p>
            <a:pPr algn="ctr">
              <a:spcAft>
                <a:spcPts val="600"/>
              </a:spcAft>
            </a:pPr>
            <a:r>
              <a:rPr lang="en-US" sz="2000" dirty="0" smtClean="0">
                <a:solidFill>
                  <a:schemeClr val="bg1"/>
                </a:solidFill>
              </a:rPr>
              <a:t>(2,604)</a:t>
            </a:r>
          </a:p>
        </p:txBody>
      </p:sp>
      <p:sp>
        <p:nvSpPr>
          <p:cNvPr id="55" name="TextBox 54"/>
          <p:cNvSpPr txBox="1"/>
          <p:nvPr/>
        </p:nvSpPr>
        <p:spPr>
          <a:xfrm>
            <a:off x="6127478" y="3546921"/>
            <a:ext cx="2612494" cy="584776"/>
          </a:xfrm>
          <a:prstGeom prst="rect">
            <a:avLst/>
          </a:prstGeom>
          <a:noFill/>
          <a:ln w="19050" cmpd="sng">
            <a:solidFill>
              <a:srgbClr val="FFFF00"/>
            </a:solidFill>
            <a:prstDash val="dash"/>
          </a:ln>
        </p:spPr>
        <p:txBody>
          <a:bodyPr wrap="square" rtlCol="0">
            <a:spAutoFit/>
          </a:bodyPr>
          <a:lstStyle/>
          <a:p>
            <a:pPr algn="ctr"/>
            <a:r>
              <a:rPr lang="en-US" sz="1600" dirty="0" smtClean="0">
                <a:solidFill>
                  <a:srgbClr val="FFFFFF"/>
                </a:solidFill>
              </a:rPr>
              <a:t>97 questionnaires invalid</a:t>
            </a:r>
          </a:p>
          <a:p>
            <a:pPr algn="ctr"/>
            <a:r>
              <a:rPr lang="en-US" sz="1600" dirty="0" smtClean="0">
                <a:solidFill>
                  <a:srgbClr val="FFFFFF"/>
                </a:solidFill>
              </a:rPr>
              <a:t>8 questionnaires not done</a:t>
            </a:r>
            <a:endParaRPr lang="en-US" sz="1600" dirty="0">
              <a:solidFill>
                <a:srgbClr val="FFFFFF"/>
              </a:solidFill>
            </a:endParaRPr>
          </a:p>
        </p:txBody>
      </p:sp>
      <p:sp>
        <p:nvSpPr>
          <p:cNvPr id="32" name="TextBox 31"/>
          <p:cNvSpPr txBox="1"/>
          <p:nvPr/>
        </p:nvSpPr>
        <p:spPr>
          <a:xfrm>
            <a:off x="3667676" y="3388387"/>
            <a:ext cx="1991032" cy="684373"/>
          </a:xfrm>
          <a:prstGeom prst="rect">
            <a:avLst/>
          </a:prstGeom>
          <a:noFill/>
          <a:ln>
            <a:noFill/>
          </a:ln>
        </p:spPr>
        <p:txBody>
          <a:bodyPr wrap="none" lIns="0" tIns="0" rIns="0" bIns="0" rtlCol="0" anchor="t" anchorCtr="1">
            <a:noAutofit/>
          </a:bodyPr>
          <a:lstStyle/>
          <a:p>
            <a:pPr algn="ctr">
              <a:lnSpc>
                <a:spcPct val="110000"/>
              </a:lnSpc>
              <a:spcAft>
                <a:spcPts val="600"/>
              </a:spcAft>
            </a:pPr>
            <a:r>
              <a:rPr lang="en-US" sz="2000" b="1" dirty="0" smtClean="0">
                <a:solidFill>
                  <a:srgbClr val="FFFFFF"/>
                </a:solidFill>
              </a:rPr>
              <a:t>92%</a:t>
            </a:r>
            <a:br>
              <a:rPr lang="en-US" sz="2000" b="1" dirty="0" smtClean="0">
                <a:solidFill>
                  <a:srgbClr val="FFFFFF"/>
                </a:solidFill>
              </a:rPr>
            </a:br>
            <a:r>
              <a:rPr lang="en-US" sz="2000" b="1" dirty="0" smtClean="0">
                <a:solidFill>
                  <a:srgbClr val="FFFFFF"/>
                </a:solidFill>
              </a:rPr>
              <a:t>QOL Population</a:t>
            </a:r>
            <a:br>
              <a:rPr lang="en-US" sz="2000" b="1" dirty="0" smtClean="0">
                <a:solidFill>
                  <a:srgbClr val="FFFFFF"/>
                </a:solidFill>
              </a:rPr>
            </a:br>
            <a:r>
              <a:rPr lang="en-US" sz="2000" b="1" dirty="0" smtClean="0">
                <a:solidFill>
                  <a:srgbClr val="FFFFFF"/>
                </a:solidFill>
              </a:rPr>
              <a:t>(2,389)</a:t>
            </a:r>
          </a:p>
        </p:txBody>
      </p:sp>
      <p:sp>
        <p:nvSpPr>
          <p:cNvPr id="36" name="TextBox 35"/>
          <p:cNvSpPr txBox="1"/>
          <p:nvPr/>
        </p:nvSpPr>
        <p:spPr>
          <a:xfrm>
            <a:off x="2129251" y="5594907"/>
            <a:ext cx="5041900" cy="369332"/>
          </a:xfrm>
          <a:prstGeom prst="rect">
            <a:avLst/>
          </a:prstGeom>
          <a:noFill/>
          <a:ln w="19050" cmpd="sng">
            <a:noFill/>
          </a:ln>
        </p:spPr>
        <p:txBody>
          <a:bodyPr wrap="square" rtlCol="0">
            <a:spAutoFit/>
          </a:bodyPr>
          <a:lstStyle/>
          <a:p>
            <a:r>
              <a:rPr lang="en-US" dirty="0" smtClean="0">
                <a:solidFill>
                  <a:srgbClr val="FFFFFF"/>
                </a:solidFill>
              </a:rPr>
              <a:t>78% (1,864) complete data at all time points</a:t>
            </a:r>
            <a:endParaRPr lang="en-US" dirty="0">
              <a:solidFill>
                <a:srgbClr val="FFFFFF"/>
              </a:solidFill>
            </a:endParaRPr>
          </a:p>
        </p:txBody>
      </p:sp>
      <p:sp>
        <p:nvSpPr>
          <p:cNvPr id="6" name="Freeform 5"/>
          <p:cNvSpPr/>
          <p:nvPr/>
        </p:nvSpPr>
        <p:spPr>
          <a:xfrm>
            <a:off x="3451178" y="1818727"/>
            <a:ext cx="575733" cy="3149600"/>
          </a:xfrm>
          <a:custGeom>
            <a:avLst/>
            <a:gdLst>
              <a:gd name="connsiteX0" fmla="*/ 575733 w 575733"/>
              <a:gd name="connsiteY0" fmla="*/ 0 h 3149600"/>
              <a:gd name="connsiteX1" fmla="*/ 575733 w 575733"/>
              <a:gd name="connsiteY1" fmla="*/ 186266 h 3149600"/>
              <a:gd name="connsiteX2" fmla="*/ 8466 w 575733"/>
              <a:gd name="connsiteY2" fmla="*/ 186266 h 3149600"/>
              <a:gd name="connsiteX3" fmla="*/ 0 w 575733"/>
              <a:gd name="connsiteY3" fmla="*/ 3149600 h 3149600"/>
              <a:gd name="connsiteX4" fmla="*/ 0 w 575733"/>
              <a:gd name="connsiteY4" fmla="*/ 3149600 h 3149600"/>
              <a:gd name="connsiteX5" fmla="*/ 0 w 575733"/>
              <a:gd name="connsiteY5" fmla="*/ 3149600 h 314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733" h="3149600">
                <a:moveTo>
                  <a:pt x="575733" y="0"/>
                </a:moveTo>
                <a:lnTo>
                  <a:pt x="575733" y="186266"/>
                </a:lnTo>
                <a:lnTo>
                  <a:pt x="8466" y="186266"/>
                </a:lnTo>
                <a:lnTo>
                  <a:pt x="0" y="3149600"/>
                </a:lnTo>
                <a:lnTo>
                  <a:pt x="0" y="3149600"/>
                </a:lnTo>
                <a:lnTo>
                  <a:pt x="0" y="3149600"/>
                </a:lnTo>
              </a:path>
            </a:pathLst>
          </a:custGeom>
          <a:ln>
            <a:solidFill>
              <a:srgbClr val="E7862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TextBox 66"/>
          <p:cNvSpPr txBox="1"/>
          <p:nvPr/>
        </p:nvSpPr>
        <p:spPr>
          <a:xfrm>
            <a:off x="1664461" y="2408002"/>
            <a:ext cx="2651681" cy="612991"/>
          </a:xfrm>
          <a:prstGeom prst="rect">
            <a:avLst/>
          </a:prstGeom>
          <a:solidFill>
            <a:schemeClr val="tx2"/>
          </a:solidFill>
          <a:ln w="19050" cmpd="sng">
            <a:solidFill>
              <a:srgbClr val="E78621"/>
            </a:solidFill>
          </a:ln>
          <a:effectLst/>
        </p:spPr>
        <p:txBody>
          <a:bodyPr wrap="none" lIns="0" tIns="0" rIns="0" bIns="0" rtlCol="0" anchor="t" anchorCtr="1">
            <a:normAutofit/>
          </a:bodyPr>
          <a:lstStyle>
            <a:defPPr>
              <a:defRPr lang="en-US"/>
            </a:defPPr>
            <a:lvl1pPr algn="ctr">
              <a:lnSpc>
                <a:spcPct val="150000"/>
              </a:lnSpc>
              <a:spcAft>
                <a:spcPts val="600"/>
              </a:spcAft>
              <a:defRPr b="1">
                <a:solidFill>
                  <a:srgbClr val="FFFFFF"/>
                </a:solidFill>
              </a:defRPr>
            </a:lvl1pPr>
          </a:lstStyle>
          <a:p>
            <a:r>
              <a:rPr lang="en-US" sz="2000" b="0" dirty="0" smtClean="0"/>
              <a:t>1,317 to </a:t>
            </a:r>
            <a:r>
              <a:rPr lang="en-US" sz="2000" b="0" dirty="0" err="1"/>
              <a:t>ranolazine</a:t>
            </a:r>
            <a:endParaRPr lang="en-US" sz="2000" b="0" dirty="0"/>
          </a:p>
        </p:txBody>
      </p:sp>
      <p:sp>
        <p:nvSpPr>
          <p:cNvPr id="63" name="TextBox 62"/>
          <p:cNvSpPr txBox="1"/>
          <p:nvPr/>
        </p:nvSpPr>
        <p:spPr>
          <a:xfrm>
            <a:off x="1141104" y="4643977"/>
            <a:ext cx="3053547" cy="652035"/>
          </a:xfrm>
          <a:prstGeom prst="rect">
            <a:avLst/>
          </a:prstGeom>
          <a:solidFill>
            <a:schemeClr val="tx2"/>
          </a:solidFill>
          <a:ln w="19050" cmpd="sng">
            <a:solidFill>
              <a:srgbClr val="E78621"/>
            </a:solidFill>
          </a:ln>
          <a:effectLst/>
        </p:spPr>
        <p:txBody>
          <a:bodyPr wrap="square" lIns="0" tIns="0" rIns="0" bIns="0" rtlCol="0">
            <a:noAutofit/>
          </a:bodyPr>
          <a:lstStyle/>
          <a:p>
            <a:pPr algn="ctr">
              <a:lnSpc>
                <a:spcPct val="150000"/>
              </a:lnSpc>
              <a:spcAft>
                <a:spcPts val="600"/>
              </a:spcAft>
            </a:pPr>
            <a:r>
              <a:rPr lang="en-US" sz="2000" b="1" dirty="0" smtClean="0">
                <a:solidFill>
                  <a:schemeClr val="bg1"/>
                </a:solidFill>
              </a:rPr>
              <a:t>1,207 in QOL population</a:t>
            </a:r>
          </a:p>
        </p:txBody>
      </p:sp>
      <p:sp>
        <p:nvSpPr>
          <p:cNvPr id="27" name="Freeform 26"/>
          <p:cNvSpPr/>
          <p:nvPr/>
        </p:nvSpPr>
        <p:spPr>
          <a:xfrm flipH="1">
            <a:off x="5219241" y="1818727"/>
            <a:ext cx="575733" cy="3149600"/>
          </a:xfrm>
          <a:custGeom>
            <a:avLst/>
            <a:gdLst>
              <a:gd name="connsiteX0" fmla="*/ 575733 w 575733"/>
              <a:gd name="connsiteY0" fmla="*/ 0 h 3149600"/>
              <a:gd name="connsiteX1" fmla="*/ 575733 w 575733"/>
              <a:gd name="connsiteY1" fmla="*/ 186266 h 3149600"/>
              <a:gd name="connsiteX2" fmla="*/ 8466 w 575733"/>
              <a:gd name="connsiteY2" fmla="*/ 186266 h 3149600"/>
              <a:gd name="connsiteX3" fmla="*/ 0 w 575733"/>
              <a:gd name="connsiteY3" fmla="*/ 3149600 h 3149600"/>
              <a:gd name="connsiteX4" fmla="*/ 0 w 575733"/>
              <a:gd name="connsiteY4" fmla="*/ 3149600 h 3149600"/>
              <a:gd name="connsiteX5" fmla="*/ 0 w 575733"/>
              <a:gd name="connsiteY5" fmla="*/ 3149600 h 314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733" h="3149600">
                <a:moveTo>
                  <a:pt x="575733" y="0"/>
                </a:moveTo>
                <a:lnTo>
                  <a:pt x="575733" y="186266"/>
                </a:lnTo>
                <a:lnTo>
                  <a:pt x="8466" y="186266"/>
                </a:lnTo>
                <a:lnTo>
                  <a:pt x="0" y="3149600"/>
                </a:lnTo>
                <a:lnTo>
                  <a:pt x="0" y="3149600"/>
                </a:lnTo>
                <a:lnTo>
                  <a:pt x="0" y="3149600"/>
                </a:lnTo>
              </a:path>
            </a:pathLst>
          </a:custGeom>
          <a:ln>
            <a:solidFill>
              <a:srgbClr val="FFFF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8" name="TextBox 67"/>
          <p:cNvSpPr txBox="1"/>
          <p:nvPr/>
        </p:nvSpPr>
        <p:spPr>
          <a:xfrm>
            <a:off x="5219241" y="2426776"/>
            <a:ext cx="2390435" cy="594218"/>
          </a:xfrm>
          <a:prstGeom prst="rect">
            <a:avLst/>
          </a:prstGeom>
          <a:solidFill>
            <a:schemeClr val="tx2"/>
          </a:solidFill>
          <a:ln w="19050" cmpd="sng">
            <a:solidFill>
              <a:srgbClr val="FFFF00"/>
            </a:solidFill>
          </a:ln>
          <a:effectLst/>
        </p:spPr>
        <p:txBody>
          <a:bodyPr wrap="none" lIns="0" tIns="0" rIns="0" bIns="0" rtlCol="0" anchor="t" anchorCtr="1">
            <a:normAutofit/>
          </a:bodyPr>
          <a:lstStyle>
            <a:defPPr>
              <a:defRPr lang="en-US"/>
            </a:defPPr>
            <a:lvl1pPr algn="ctr">
              <a:lnSpc>
                <a:spcPct val="150000"/>
              </a:lnSpc>
              <a:spcAft>
                <a:spcPts val="600"/>
              </a:spcAft>
              <a:defRPr b="1"/>
            </a:lvl1pPr>
          </a:lstStyle>
          <a:p>
            <a:r>
              <a:rPr lang="en-US" sz="2000" b="0" dirty="0" smtClean="0">
                <a:solidFill>
                  <a:srgbClr val="FFFFFF"/>
                </a:solidFill>
              </a:rPr>
              <a:t>1,287 to </a:t>
            </a:r>
            <a:r>
              <a:rPr lang="en-US" sz="2000" b="0" dirty="0">
                <a:solidFill>
                  <a:srgbClr val="FFFFFF"/>
                </a:solidFill>
              </a:rPr>
              <a:t>placebo</a:t>
            </a:r>
          </a:p>
        </p:txBody>
      </p:sp>
      <p:sp>
        <p:nvSpPr>
          <p:cNvPr id="56" name="TextBox 55"/>
          <p:cNvSpPr txBox="1"/>
          <p:nvPr/>
        </p:nvSpPr>
        <p:spPr>
          <a:xfrm>
            <a:off x="361693" y="3546921"/>
            <a:ext cx="2724074" cy="584776"/>
          </a:xfrm>
          <a:prstGeom prst="rect">
            <a:avLst/>
          </a:prstGeom>
          <a:noFill/>
          <a:ln w="19050" cmpd="sng">
            <a:solidFill>
              <a:srgbClr val="E78621"/>
            </a:solidFill>
            <a:prstDash val="dash"/>
          </a:ln>
        </p:spPr>
        <p:txBody>
          <a:bodyPr wrap="square" rtlCol="0">
            <a:spAutoFit/>
          </a:bodyPr>
          <a:lstStyle/>
          <a:p>
            <a:pPr algn="ctr"/>
            <a:r>
              <a:rPr lang="en-US" sz="1600" dirty="0" smtClean="0">
                <a:solidFill>
                  <a:srgbClr val="FFFFFF"/>
                </a:solidFill>
              </a:rPr>
              <a:t>103 questionnaires invalid</a:t>
            </a:r>
          </a:p>
          <a:p>
            <a:pPr algn="ctr"/>
            <a:r>
              <a:rPr lang="en-US" sz="1600" dirty="0" smtClean="0">
                <a:solidFill>
                  <a:srgbClr val="FFFFFF"/>
                </a:solidFill>
              </a:rPr>
              <a:t>7 questionnaires not done</a:t>
            </a:r>
            <a:endParaRPr lang="en-US" sz="1600" dirty="0">
              <a:solidFill>
                <a:srgbClr val="FFFFFF"/>
              </a:solidFill>
            </a:endParaRPr>
          </a:p>
        </p:txBody>
      </p:sp>
      <p:sp>
        <p:nvSpPr>
          <p:cNvPr id="64" name="TextBox 63"/>
          <p:cNvSpPr txBox="1"/>
          <p:nvPr/>
        </p:nvSpPr>
        <p:spPr>
          <a:xfrm>
            <a:off x="5219241" y="4643978"/>
            <a:ext cx="3112858" cy="652035"/>
          </a:xfrm>
          <a:prstGeom prst="rect">
            <a:avLst/>
          </a:prstGeom>
          <a:solidFill>
            <a:schemeClr val="tx2"/>
          </a:solidFill>
          <a:ln w="19050" cmpd="sng">
            <a:solidFill>
              <a:srgbClr val="FFFF00"/>
            </a:solidFill>
          </a:ln>
          <a:effectLst/>
        </p:spPr>
        <p:txBody>
          <a:bodyPr wrap="square" lIns="0" tIns="0" rIns="0" bIns="0" rtlCol="0">
            <a:normAutofit/>
          </a:bodyPr>
          <a:lstStyle/>
          <a:p>
            <a:pPr algn="ctr">
              <a:lnSpc>
                <a:spcPct val="150000"/>
              </a:lnSpc>
              <a:spcAft>
                <a:spcPts val="600"/>
              </a:spcAft>
            </a:pPr>
            <a:r>
              <a:rPr lang="en-US" sz="2000" b="1" dirty="0" smtClean="0">
                <a:solidFill>
                  <a:srgbClr val="FFFFFF"/>
                </a:solidFill>
              </a:rPr>
              <a:t>1,182 in QOL population</a:t>
            </a:r>
          </a:p>
        </p:txBody>
      </p:sp>
      <p:cxnSp>
        <p:nvCxnSpPr>
          <p:cNvPr id="8" name="Straight Connector 7"/>
          <p:cNvCxnSpPr/>
          <p:nvPr/>
        </p:nvCxnSpPr>
        <p:spPr>
          <a:xfrm flipH="1">
            <a:off x="3096943" y="3818461"/>
            <a:ext cx="354235" cy="0"/>
          </a:xfrm>
          <a:prstGeom prst="line">
            <a:avLst/>
          </a:prstGeom>
          <a:ln>
            <a:solidFill>
              <a:srgbClr val="E7862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5780876" y="3818461"/>
            <a:ext cx="354235" cy="0"/>
          </a:xfrm>
          <a:prstGeom prst="line">
            <a:avLst/>
          </a:prstGeom>
          <a:ln>
            <a:solidFill>
              <a:srgbClr val="FFFF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9865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river_SAQ_angin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487" y="1231375"/>
            <a:ext cx="7727869" cy="5066512"/>
          </a:xfrm>
          <a:prstGeom prst="rect">
            <a:avLst/>
          </a:prstGeom>
        </p:spPr>
      </p:pic>
      <p:sp>
        <p:nvSpPr>
          <p:cNvPr id="2" name="Title 1"/>
          <p:cNvSpPr>
            <a:spLocks noGrp="1"/>
          </p:cNvSpPr>
          <p:nvPr>
            <p:ph type="title"/>
          </p:nvPr>
        </p:nvSpPr>
        <p:spPr>
          <a:xfrm>
            <a:off x="625981" y="225657"/>
            <a:ext cx="7844179" cy="813545"/>
          </a:xfrm>
        </p:spPr>
        <p:txBody>
          <a:bodyPr/>
          <a:lstStyle/>
          <a:p>
            <a:r>
              <a:rPr lang="en-US" sz="2300" dirty="0" smtClean="0"/>
              <a:t>SAQ Angina Frequency</a:t>
            </a:r>
            <a:endParaRPr lang="en-US" sz="2300" dirty="0"/>
          </a:p>
        </p:txBody>
      </p:sp>
      <p:sp>
        <p:nvSpPr>
          <p:cNvPr id="9" name="TextBox 8"/>
          <p:cNvSpPr txBox="1"/>
          <p:nvPr/>
        </p:nvSpPr>
        <p:spPr>
          <a:xfrm>
            <a:off x="1991998" y="1447734"/>
            <a:ext cx="904875" cy="307777"/>
          </a:xfrm>
          <a:prstGeom prst="rect">
            <a:avLst/>
          </a:prstGeom>
          <a:noFill/>
        </p:spPr>
        <p:txBody>
          <a:bodyPr wrap="square" rtlCol="0">
            <a:spAutoFit/>
          </a:bodyPr>
          <a:lstStyle/>
          <a:p>
            <a:pPr algn="ctr"/>
            <a:r>
              <a:rPr lang="en-US" sz="1400" dirty="0" smtClean="0">
                <a:solidFill>
                  <a:srgbClr val="E78621"/>
                </a:solidFill>
              </a:rPr>
              <a:t>86.6</a:t>
            </a:r>
            <a:endParaRPr lang="en-US" sz="1400" dirty="0">
              <a:solidFill>
                <a:srgbClr val="E78621"/>
              </a:solidFill>
            </a:endParaRPr>
          </a:p>
        </p:txBody>
      </p:sp>
      <p:sp>
        <p:nvSpPr>
          <p:cNvPr id="10" name="TextBox 9"/>
          <p:cNvSpPr txBox="1"/>
          <p:nvPr/>
        </p:nvSpPr>
        <p:spPr>
          <a:xfrm>
            <a:off x="1737169" y="1663760"/>
            <a:ext cx="1309268" cy="307777"/>
          </a:xfrm>
          <a:prstGeom prst="rect">
            <a:avLst/>
          </a:prstGeom>
          <a:noFill/>
        </p:spPr>
        <p:txBody>
          <a:bodyPr wrap="square" rtlCol="0">
            <a:spAutoFit/>
          </a:bodyPr>
          <a:lstStyle/>
          <a:p>
            <a:pPr algn="ctr"/>
            <a:r>
              <a:rPr lang="en-US" sz="1400" dirty="0" smtClean="0">
                <a:solidFill>
                  <a:srgbClr val="FFFF00"/>
                </a:solidFill>
              </a:rPr>
              <a:t>85.8</a:t>
            </a:r>
          </a:p>
        </p:txBody>
      </p:sp>
      <p:sp>
        <p:nvSpPr>
          <p:cNvPr id="11" name="TextBox 10"/>
          <p:cNvSpPr txBox="1"/>
          <p:nvPr/>
        </p:nvSpPr>
        <p:spPr>
          <a:xfrm>
            <a:off x="2206112" y="3963073"/>
            <a:ext cx="904875" cy="307777"/>
          </a:xfrm>
          <a:prstGeom prst="rect">
            <a:avLst/>
          </a:prstGeom>
          <a:noFill/>
        </p:spPr>
        <p:txBody>
          <a:bodyPr wrap="square" rtlCol="0">
            <a:spAutoFit/>
          </a:bodyPr>
          <a:lstStyle/>
          <a:p>
            <a:pPr algn="ctr"/>
            <a:r>
              <a:rPr lang="en-US" sz="1400" dirty="0" smtClean="0">
                <a:solidFill>
                  <a:srgbClr val="E78621"/>
                </a:solidFill>
              </a:rPr>
              <a:t>67.3</a:t>
            </a:r>
            <a:endParaRPr lang="en-US" sz="1400" dirty="0">
              <a:solidFill>
                <a:srgbClr val="E78621"/>
              </a:solidFill>
            </a:endParaRPr>
          </a:p>
        </p:txBody>
      </p:sp>
      <p:sp>
        <p:nvSpPr>
          <p:cNvPr id="12" name="TextBox 11"/>
          <p:cNvSpPr txBox="1"/>
          <p:nvPr/>
        </p:nvSpPr>
        <p:spPr>
          <a:xfrm>
            <a:off x="1971640" y="3692223"/>
            <a:ext cx="1309268" cy="307777"/>
          </a:xfrm>
          <a:prstGeom prst="rect">
            <a:avLst/>
          </a:prstGeom>
          <a:noFill/>
        </p:spPr>
        <p:txBody>
          <a:bodyPr wrap="square" rtlCol="0">
            <a:spAutoFit/>
          </a:bodyPr>
          <a:lstStyle/>
          <a:p>
            <a:pPr algn="ctr"/>
            <a:r>
              <a:rPr lang="en-US" sz="1400" dirty="0" smtClean="0">
                <a:solidFill>
                  <a:srgbClr val="FFFF00"/>
                </a:solidFill>
              </a:rPr>
              <a:t>69.7</a:t>
            </a:r>
          </a:p>
        </p:txBody>
      </p:sp>
      <p:sp>
        <p:nvSpPr>
          <p:cNvPr id="13" name="TextBox 12"/>
          <p:cNvSpPr txBox="1"/>
          <p:nvPr/>
        </p:nvSpPr>
        <p:spPr>
          <a:xfrm>
            <a:off x="7820715" y="1229445"/>
            <a:ext cx="904875" cy="307777"/>
          </a:xfrm>
          <a:prstGeom prst="rect">
            <a:avLst/>
          </a:prstGeom>
          <a:noFill/>
        </p:spPr>
        <p:txBody>
          <a:bodyPr wrap="square" rtlCol="0">
            <a:spAutoFit/>
          </a:bodyPr>
          <a:lstStyle/>
          <a:p>
            <a:pPr algn="ctr"/>
            <a:r>
              <a:rPr lang="en-US" sz="1400" dirty="0" smtClean="0">
                <a:solidFill>
                  <a:srgbClr val="E78621"/>
                </a:solidFill>
              </a:rPr>
              <a:t>88.4</a:t>
            </a:r>
            <a:endParaRPr lang="en-US" sz="1400" dirty="0">
              <a:solidFill>
                <a:srgbClr val="E78621"/>
              </a:solidFill>
            </a:endParaRPr>
          </a:p>
        </p:txBody>
      </p:sp>
      <p:sp>
        <p:nvSpPr>
          <p:cNvPr id="14" name="TextBox 13"/>
          <p:cNvSpPr txBox="1"/>
          <p:nvPr/>
        </p:nvSpPr>
        <p:spPr>
          <a:xfrm>
            <a:off x="7608918" y="1445471"/>
            <a:ext cx="1309268" cy="307777"/>
          </a:xfrm>
          <a:prstGeom prst="rect">
            <a:avLst/>
          </a:prstGeom>
          <a:noFill/>
        </p:spPr>
        <p:txBody>
          <a:bodyPr wrap="square" rtlCol="0">
            <a:spAutoFit/>
          </a:bodyPr>
          <a:lstStyle/>
          <a:p>
            <a:pPr algn="ctr"/>
            <a:r>
              <a:rPr lang="en-US" sz="1400" dirty="0" smtClean="0">
                <a:solidFill>
                  <a:srgbClr val="FFFF00"/>
                </a:solidFill>
              </a:rPr>
              <a:t>88.5</a:t>
            </a:r>
          </a:p>
        </p:txBody>
      </p:sp>
      <p:sp>
        <p:nvSpPr>
          <p:cNvPr id="15" name="TextBox 14"/>
          <p:cNvSpPr txBox="1"/>
          <p:nvPr/>
        </p:nvSpPr>
        <p:spPr>
          <a:xfrm>
            <a:off x="7297520" y="997494"/>
            <a:ext cx="1651000" cy="276999"/>
          </a:xfrm>
          <a:prstGeom prst="rect">
            <a:avLst/>
          </a:prstGeom>
          <a:noFill/>
        </p:spPr>
        <p:txBody>
          <a:bodyPr wrap="square" rtlCol="0">
            <a:spAutoFit/>
          </a:bodyPr>
          <a:lstStyle/>
          <a:p>
            <a:pPr algn="ctr"/>
            <a:r>
              <a:rPr lang="en-US" sz="1200" dirty="0" smtClean="0">
                <a:solidFill>
                  <a:schemeClr val="bg1"/>
                </a:solidFill>
              </a:rPr>
              <a:t>P = 0.60 </a:t>
            </a:r>
            <a:endParaRPr lang="en-US" sz="1200" dirty="0">
              <a:solidFill>
                <a:schemeClr val="bg1"/>
              </a:solidFill>
            </a:endParaRPr>
          </a:p>
        </p:txBody>
      </p:sp>
      <p:sp>
        <p:nvSpPr>
          <p:cNvPr id="16" name="TextBox 15"/>
          <p:cNvSpPr txBox="1"/>
          <p:nvPr/>
        </p:nvSpPr>
        <p:spPr>
          <a:xfrm>
            <a:off x="1655102" y="1234169"/>
            <a:ext cx="1651000" cy="276999"/>
          </a:xfrm>
          <a:prstGeom prst="rect">
            <a:avLst/>
          </a:prstGeom>
          <a:noFill/>
        </p:spPr>
        <p:txBody>
          <a:bodyPr wrap="square" rtlCol="0">
            <a:spAutoFit/>
          </a:bodyPr>
          <a:lstStyle/>
          <a:p>
            <a:pPr algn="ctr"/>
            <a:r>
              <a:rPr lang="en-US" sz="1200" dirty="0" smtClean="0">
                <a:solidFill>
                  <a:schemeClr val="bg1"/>
                </a:solidFill>
              </a:rPr>
              <a:t>P = 0.62</a:t>
            </a:r>
            <a:endParaRPr lang="en-US" sz="1200" dirty="0">
              <a:solidFill>
                <a:schemeClr val="bg1"/>
              </a:solidFill>
            </a:endParaRPr>
          </a:p>
        </p:txBody>
      </p:sp>
      <p:sp>
        <p:nvSpPr>
          <p:cNvPr id="17" name="TextBox 16"/>
          <p:cNvSpPr txBox="1"/>
          <p:nvPr/>
        </p:nvSpPr>
        <p:spPr>
          <a:xfrm>
            <a:off x="1991998" y="3494537"/>
            <a:ext cx="1651000" cy="276999"/>
          </a:xfrm>
          <a:prstGeom prst="rect">
            <a:avLst/>
          </a:prstGeom>
          <a:noFill/>
        </p:spPr>
        <p:txBody>
          <a:bodyPr wrap="square" rtlCol="0">
            <a:spAutoFit/>
          </a:bodyPr>
          <a:lstStyle/>
          <a:p>
            <a:pPr algn="ctr"/>
            <a:r>
              <a:rPr lang="en-US" sz="1200" dirty="0" smtClean="0">
                <a:solidFill>
                  <a:schemeClr val="bg1"/>
                </a:solidFill>
              </a:rPr>
              <a:t>P = 0.03 </a:t>
            </a:r>
            <a:endParaRPr lang="en-US" sz="1200" dirty="0">
              <a:solidFill>
                <a:schemeClr val="bg1"/>
              </a:solidFill>
            </a:endParaRPr>
          </a:p>
        </p:txBody>
      </p:sp>
      <p:sp>
        <p:nvSpPr>
          <p:cNvPr id="18" name="TextBox 17"/>
          <p:cNvSpPr txBox="1"/>
          <p:nvPr/>
        </p:nvSpPr>
        <p:spPr>
          <a:xfrm>
            <a:off x="4933881" y="1213112"/>
            <a:ext cx="904875" cy="307777"/>
          </a:xfrm>
          <a:prstGeom prst="rect">
            <a:avLst/>
          </a:prstGeom>
          <a:noFill/>
        </p:spPr>
        <p:txBody>
          <a:bodyPr wrap="square" rtlCol="0">
            <a:spAutoFit/>
          </a:bodyPr>
          <a:lstStyle/>
          <a:p>
            <a:pPr algn="ctr"/>
            <a:r>
              <a:rPr lang="en-US" sz="1400" dirty="0" smtClean="0">
                <a:solidFill>
                  <a:srgbClr val="E78621"/>
                </a:solidFill>
              </a:rPr>
              <a:t>88.2</a:t>
            </a:r>
            <a:endParaRPr lang="en-US" sz="1400" dirty="0">
              <a:solidFill>
                <a:srgbClr val="E78621"/>
              </a:solidFill>
            </a:endParaRPr>
          </a:p>
        </p:txBody>
      </p:sp>
      <p:sp>
        <p:nvSpPr>
          <p:cNvPr id="19" name="TextBox 18"/>
          <p:cNvSpPr txBox="1"/>
          <p:nvPr/>
        </p:nvSpPr>
        <p:spPr>
          <a:xfrm>
            <a:off x="4715359" y="1601147"/>
            <a:ext cx="1309268" cy="307777"/>
          </a:xfrm>
          <a:prstGeom prst="rect">
            <a:avLst/>
          </a:prstGeom>
          <a:noFill/>
        </p:spPr>
        <p:txBody>
          <a:bodyPr wrap="square" rtlCol="0">
            <a:spAutoFit/>
          </a:bodyPr>
          <a:lstStyle/>
          <a:p>
            <a:pPr algn="ctr"/>
            <a:r>
              <a:rPr lang="en-US" sz="1400" dirty="0" smtClean="0">
                <a:solidFill>
                  <a:srgbClr val="FFFF00"/>
                </a:solidFill>
              </a:rPr>
              <a:t>87.7</a:t>
            </a:r>
          </a:p>
        </p:txBody>
      </p:sp>
      <p:sp>
        <p:nvSpPr>
          <p:cNvPr id="20" name="TextBox 19"/>
          <p:cNvSpPr txBox="1"/>
          <p:nvPr/>
        </p:nvSpPr>
        <p:spPr>
          <a:xfrm>
            <a:off x="4522977" y="1011394"/>
            <a:ext cx="1651000" cy="276999"/>
          </a:xfrm>
          <a:prstGeom prst="rect">
            <a:avLst/>
          </a:prstGeom>
          <a:noFill/>
        </p:spPr>
        <p:txBody>
          <a:bodyPr wrap="square" rtlCol="0">
            <a:spAutoFit/>
          </a:bodyPr>
          <a:lstStyle/>
          <a:p>
            <a:pPr algn="ctr"/>
            <a:r>
              <a:rPr lang="en-US" sz="1200" dirty="0" smtClean="0">
                <a:solidFill>
                  <a:schemeClr val="bg1"/>
                </a:solidFill>
              </a:rPr>
              <a:t>P = 0.23 </a:t>
            </a:r>
            <a:endParaRPr lang="en-US" sz="1200" dirty="0">
              <a:solidFill>
                <a:schemeClr val="bg1"/>
              </a:solidFill>
            </a:endParaRPr>
          </a:p>
        </p:txBody>
      </p:sp>
    </p:spTree>
    <p:extLst>
      <p:ext uri="{BB962C8B-B14F-4D97-AF65-F5344CB8AC3E}">
        <p14:creationId xmlns:p14="http://schemas.microsoft.com/office/powerpoint/2010/main" val="1149153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74" y="710889"/>
            <a:ext cx="8908430" cy="813545"/>
          </a:xfrm>
        </p:spPr>
        <p:txBody>
          <a:bodyPr anchor="t"/>
          <a:lstStyle/>
          <a:p>
            <a:r>
              <a:rPr lang="en-US" sz="2300" dirty="0" smtClean="0"/>
              <a:t>SAQ Angina Frequency</a:t>
            </a:r>
            <a:r>
              <a:rPr lang="en-US" sz="2000" dirty="0" smtClean="0"/>
              <a:t/>
            </a:r>
            <a:br>
              <a:rPr lang="en-US" sz="2000" dirty="0" smtClean="0"/>
            </a:br>
            <a:endParaRPr lang="en-US" sz="2400" b="0" dirty="0">
              <a:solidFill>
                <a:schemeClr val="bg1"/>
              </a:solidFill>
            </a:endParaRPr>
          </a:p>
        </p:txBody>
      </p:sp>
      <p:pic>
        <p:nvPicPr>
          <p:cNvPr id="7" name="Picture 6" descr="river_adj_mea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772" y="1506095"/>
            <a:ext cx="6793992" cy="4706112"/>
          </a:xfrm>
          <a:prstGeom prst="rect">
            <a:avLst/>
          </a:prstGeom>
        </p:spPr>
      </p:pic>
      <p:sp>
        <p:nvSpPr>
          <p:cNvPr id="5" name="TextBox 4"/>
          <p:cNvSpPr txBox="1"/>
          <p:nvPr/>
        </p:nvSpPr>
        <p:spPr>
          <a:xfrm>
            <a:off x="1943337" y="1880363"/>
            <a:ext cx="1435100" cy="307777"/>
          </a:xfrm>
          <a:prstGeom prst="rect">
            <a:avLst/>
          </a:prstGeom>
          <a:noFill/>
        </p:spPr>
        <p:txBody>
          <a:bodyPr wrap="square" rtlCol="0">
            <a:spAutoFit/>
          </a:bodyPr>
          <a:lstStyle/>
          <a:p>
            <a:r>
              <a:rPr lang="en-US" sz="1400" b="1" dirty="0" smtClean="0">
                <a:solidFill>
                  <a:schemeClr val="bg1"/>
                </a:solidFill>
              </a:rPr>
              <a:t>P = 0.06</a:t>
            </a:r>
            <a:endParaRPr lang="en-US" sz="1400" b="1" dirty="0">
              <a:solidFill>
                <a:schemeClr val="bg1"/>
              </a:solidFill>
            </a:endParaRPr>
          </a:p>
        </p:txBody>
      </p:sp>
      <p:sp>
        <p:nvSpPr>
          <p:cNvPr id="6" name="TextBox 5"/>
          <p:cNvSpPr txBox="1"/>
          <p:nvPr/>
        </p:nvSpPr>
        <p:spPr>
          <a:xfrm>
            <a:off x="5957044" y="1869809"/>
            <a:ext cx="1435100" cy="307777"/>
          </a:xfrm>
          <a:prstGeom prst="rect">
            <a:avLst/>
          </a:prstGeom>
          <a:noFill/>
        </p:spPr>
        <p:txBody>
          <a:bodyPr wrap="square" rtlCol="0">
            <a:spAutoFit/>
          </a:bodyPr>
          <a:lstStyle/>
          <a:p>
            <a:r>
              <a:rPr lang="en-US" sz="1400" b="1" dirty="0" smtClean="0">
                <a:solidFill>
                  <a:schemeClr val="bg1"/>
                </a:solidFill>
              </a:rPr>
              <a:t>P = 0.51</a:t>
            </a:r>
            <a:endParaRPr lang="en-US" sz="1400" b="1" dirty="0">
              <a:solidFill>
                <a:schemeClr val="bg1"/>
              </a:solidFill>
            </a:endParaRPr>
          </a:p>
        </p:txBody>
      </p:sp>
      <p:sp>
        <p:nvSpPr>
          <p:cNvPr id="8" name="TextBox 7"/>
          <p:cNvSpPr txBox="1"/>
          <p:nvPr/>
        </p:nvSpPr>
        <p:spPr>
          <a:xfrm>
            <a:off x="3891074" y="1878862"/>
            <a:ext cx="1435100" cy="307777"/>
          </a:xfrm>
          <a:prstGeom prst="rect">
            <a:avLst/>
          </a:prstGeom>
          <a:noFill/>
        </p:spPr>
        <p:txBody>
          <a:bodyPr wrap="square" rtlCol="0">
            <a:spAutoFit/>
          </a:bodyPr>
          <a:lstStyle/>
          <a:p>
            <a:r>
              <a:rPr lang="en-US" sz="1400" b="1" dirty="0" smtClean="0">
                <a:solidFill>
                  <a:schemeClr val="bg1"/>
                </a:solidFill>
              </a:rPr>
              <a:t>P = 0.17</a:t>
            </a:r>
            <a:endParaRPr lang="en-US" sz="1400" b="1" dirty="0">
              <a:solidFill>
                <a:schemeClr val="bg1"/>
              </a:solidFill>
            </a:endParaRPr>
          </a:p>
        </p:txBody>
      </p:sp>
      <p:sp>
        <p:nvSpPr>
          <p:cNvPr id="9" name="Rectangle 8"/>
          <p:cNvSpPr/>
          <p:nvPr/>
        </p:nvSpPr>
        <p:spPr>
          <a:xfrm>
            <a:off x="332516" y="994793"/>
            <a:ext cx="8783786" cy="400110"/>
          </a:xfrm>
          <a:prstGeom prst="rect">
            <a:avLst/>
          </a:prstGeom>
        </p:spPr>
        <p:txBody>
          <a:bodyPr wrap="square">
            <a:spAutoFit/>
          </a:bodyPr>
          <a:lstStyle/>
          <a:p>
            <a:r>
              <a:rPr lang="en-US" sz="2000" dirty="0" smtClean="0">
                <a:solidFill>
                  <a:schemeClr val="bg1"/>
                </a:solidFill>
              </a:rPr>
              <a:t>Mean Treatment Difference (</a:t>
            </a:r>
            <a:r>
              <a:rPr lang="en-US" sz="2000" dirty="0" err="1" smtClean="0">
                <a:solidFill>
                  <a:schemeClr val="bg1"/>
                </a:solidFill>
              </a:rPr>
              <a:t>Ranolazine</a:t>
            </a:r>
            <a:r>
              <a:rPr lang="en-US" sz="2000" dirty="0" smtClean="0">
                <a:solidFill>
                  <a:schemeClr val="bg1"/>
                </a:solidFill>
              </a:rPr>
              <a:t> </a:t>
            </a:r>
            <a:r>
              <a:rPr lang="en-US" sz="2000" dirty="0">
                <a:solidFill>
                  <a:schemeClr val="bg1"/>
                </a:solidFill>
              </a:rPr>
              <a:t>– </a:t>
            </a:r>
            <a:r>
              <a:rPr lang="en-US" sz="2000" dirty="0" smtClean="0">
                <a:solidFill>
                  <a:schemeClr val="bg1"/>
                </a:solidFill>
              </a:rPr>
              <a:t>Placebo) – Adjusted for baseline</a:t>
            </a:r>
            <a:endParaRPr lang="en-US" sz="2000" dirty="0"/>
          </a:p>
        </p:txBody>
      </p:sp>
    </p:spTree>
    <p:extLst>
      <p:ext uri="{BB962C8B-B14F-4D97-AF65-F5344CB8AC3E}">
        <p14:creationId xmlns:p14="http://schemas.microsoft.com/office/powerpoint/2010/main" val="3002655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09" y="598928"/>
            <a:ext cx="8618726" cy="813545"/>
          </a:xfrm>
        </p:spPr>
        <p:txBody>
          <a:bodyPr/>
          <a:lstStyle/>
          <a:p>
            <a:r>
              <a:rPr lang="en-US" sz="2300" dirty="0" smtClean="0"/>
              <a:t>SAQ Angina Frequency – Diabetes and Baseline Angina</a:t>
            </a:r>
            <a:r>
              <a:rPr lang="en-US" sz="2800" dirty="0" smtClean="0"/>
              <a:t/>
            </a:r>
            <a:br>
              <a:rPr lang="en-US" sz="2800" dirty="0" smtClean="0"/>
            </a:br>
            <a:r>
              <a:rPr lang="en-US" sz="2000" b="0" dirty="0" err="1">
                <a:solidFill>
                  <a:schemeClr val="bg1"/>
                </a:solidFill>
              </a:rPr>
              <a:t>Ranolazine</a:t>
            </a:r>
            <a:r>
              <a:rPr lang="en-US" sz="2000" b="0" dirty="0">
                <a:solidFill>
                  <a:schemeClr val="bg1"/>
                </a:solidFill>
              </a:rPr>
              <a:t> – Placebo (Adjusted for Baseline Score)</a:t>
            </a:r>
          </a:p>
        </p:txBody>
      </p:sp>
      <p:sp>
        <p:nvSpPr>
          <p:cNvPr id="9" name="TextBox 8"/>
          <p:cNvSpPr txBox="1"/>
          <p:nvPr/>
        </p:nvSpPr>
        <p:spPr>
          <a:xfrm>
            <a:off x="2123781" y="1931369"/>
            <a:ext cx="2242906" cy="652486"/>
          </a:xfrm>
          <a:prstGeom prst="rect">
            <a:avLst/>
          </a:prstGeom>
          <a:noFill/>
        </p:spPr>
        <p:txBody>
          <a:bodyPr wrap="square" rtlCol="0">
            <a:spAutoFit/>
          </a:bodyPr>
          <a:lstStyle/>
          <a:p>
            <a:pPr>
              <a:lnSpc>
                <a:spcPct val="130000"/>
              </a:lnSpc>
            </a:pPr>
            <a:r>
              <a:rPr lang="en-US" sz="1400" b="1" dirty="0" smtClean="0">
                <a:solidFill>
                  <a:schemeClr val="bg1"/>
                </a:solidFill>
              </a:rPr>
              <a:t>Diabetes</a:t>
            </a:r>
          </a:p>
          <a:p>
            <a:pPr>
              <a:lnSpc>
                <a:spcPct val="130000"/>
              </a:lnSpc>
            </a:pPr>
            <a:r>
              <a:rPr lang="en-US" sz="1400" b="1" dirty="0" smtClean="0">
                <a:solidFill>
                  <a:schemeClr val="bg1"/>
                </a:solidFill>
              </a:rPr>
              <a:t>No Diabetes </a:t>
            </a:r>
            <a:endParaRPr lang="en-US" sz="1400" b="1" dirty="0">
              <a:solidFill>
                <a:schemeClr val="bg1"/>
              </a:solidFill>
            </a:endParaRPr>
          </a:p>
        </p:txBody>
      </p:sp>
      <p:sp>
        <p:nvSpPr>
          <p:cNvPr id="10" name="Oval 9"/>
          <p:cNvSpPr/>
          <p:nvPr/>
        </p:nvSpPr>
        <p:spPr>
          <a:xfrm>
            <a:off x="1974660" y="2076943"/>
            <a:ext cx="135813" cy="135813"/>
          </a:xfrm>
          <a:prstGeom prst="ellipse">
            <a:avLst/>
          </a:prstGeom>
          <a:solidFill>
            <a:srgbClr val="CCFFC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Diamond 10"/>
          <p:cNvSpPr/>
          <p:nvPr/>
        </p:nvSpPr>
        <p:spPr>
          <a:xfrm>
            <a:off x="1953223" y="2300361"/>
            <a:ext cx="170558" cy="170558"/>
          </a:xfrm>
          <a:prstGeom prst="diamond">
            <a:avLst/>
          </a:prstGeom>
          <a:solidFill>
            <a:srgbClr val="3084F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5563716" y="1931369"/>
            <a:ext cx="3472933" cy="652486"/>
          </a:xfrm>
          <a:prstGeom prst="rect">
            <a:avLst/>
          </a:prstGeom>
          <a:noFill/>
        </p:spPr>
        <p:txBody>
          <a:bodyPr wrap="square" rtlCol="0">
            <a:spAutoFit/>
          </a:bodyPr>
          <a:lstStyle/>
          <a:p>
            <a:pPr>
              <a:lnSpc>
                <a:spcPct val="130000"/>
              </a:lnSpc>
            </a:pPr>
            <a:r>
              <a:rPr lang="en-US" sz="1400" b="1" dirty="0" smtClean="0">
                <a:solidFill>
                  <a:schemeClr val="bg1"/>
                </a:solidFill>
              </a:rPr>
              <a:t>Daily/Weekly </a:t>
            </a:r>
            <a:r>
              <a:rPr lang="en-US" sz="1400" b="1" dirty="0">
                <a:solidFill>
                  <a:schemeClr val="bg1"/>
                </a:solidFill>
              </a:rPr>
              <a:t>Angina at </a:t>
            </a:r>
            <a:r>
              <a:rPr lang="en-US" sz="1400" b="1" dirty="0" smtClean="0">
                <a:solidFill>
                  <a:schemeClr val="bg1"/>
                </a:solidFill>
              </a:rPr>
              <a:t>Baseline (≤60) Monthly/None </a:t>
            </a:r>
            <a:r>
              <a:rPr lang="en-US" sz="1400" b="1" dirty="0">
                <a:solidFill>
                  <a:schemeClr val="bg1"/>
                </a:solidFill>
              </a:rPr>
              <a:t>Angina at Baseline (&gt;60)</a:t>
            </a:r>
          </a:p>
        </p:txBody>
      </p:sp>
      <p:sp>
        <p:nvSpPr>
          <p:cNvPr id="26" name="Oval 25"/>
          <p:cNvSpPr/>
          <p:nvPr/>
        </p:nvSpPr>
        <p:spPr>
          <a:xfrm>
            <a:off x="5424902" y="2076943"/>
            <a:ext cx="135813" cy="135813"/>
          </a:xfrm>
          <a:prstGeom prst="ellipse">
            <a:avLst/>
          </a:prstGeom>
          <a:solidFill>
            <a:srgbClr val="CCFFC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iamond 26"/>
          <p:cNvSpPr/>
          <p:nvPr/>
        </p:nvSpPr>
        <p:spPr>
          <a:xfrm>
            <a:off x="5403465" y="2300361"/>
            <a:ext cx="170558" cy="170558"/>
          </a:xfrm>
          <a:prstGeom prst="diamond">
            <a:avLst/>
          </a:prstGeom>
          <a:solidFill>
            <a:srgbClr val="3084F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river_angin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6962" y="3135389"/>
            <a:ext cx="4079687" cy="2916936"/>
          </a:xfrm>
          <a:prstGeom prst="rect">
            <a:avLst/>
          </a:prstGeom>
        </p:spPr>
      </p:pic>
      <p:pic>
        <p:nvPicPr>
          <p:cNvPr id="6" name="Picture 5" descr="river_diabete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8954" y="3135389"/>
            <a:ext cx="4484035" cy="2916936"/>
          </a:xfrm>
          <a:prstGeom prst="rect">
            <a:avLst/>
          </a:prstGeom>
        </p:spPr>
      </p:pic>
      <p:sp>
        <p:nvSpPr>
          <p:cNvPr id="13" name="TextBox 12"/>
          <p:cNvSpPr txBox="1"/>
          <p:nvPr/>
        </p:nvSpPr>
        <p:spPr>
          <a:xfrm>
            <a:off x="2011092" y="2870423"/>
            <a:ext cx="1424830" cy="932563"/>
          </a:xfrm>
          <a:prstGeom prst="rect">
            <a:avLst/>
          </a:prstGeom>
          <a:noFill/>
        </p:spPr>
        <p:txBody>
          <a:bodyPr wrap="square" rtlCol="0">
            <a:spAutoFit/>
          </a:bodyPr>
          <a:lstStyle/>
          <a:p>
            <a:pPr algn="ctr">
              <a:lnSpc>
                <a:spcPct val="130000"/>
              </a:lnSpc>
            </a:pPr>
            <a:r>
              <a:rPr lang="en-US" sz="1400" dirty="0" smtClean="0">
                <a:solidFill>
                  <a:srgbClr val="00B050"/>
                </a:solidFill>
              </a:rPr>
              <a:t>Interaction P=0.02</a:t>
            </a:r>
          </a:p>
          <a:p>
            <a:pPr algn="ctr">
              <a:lnSpc>
                <a:spcPct val="130000"/>
              </a:lnSpc>
            </a:pPr>
            <a:r>
              <a:rPr lang="en-US" sz="1400" dirty="0">
                <a:solidFill>
                  <a:srgbClr val="00B050"/>
                </a:solidFill>
              </a:rPr>
              <a:t>*</a:t>
            </a:r>
          </a:p>
        </p:txBody>
      </p:sp>
      <p:sp>
        <p:nvSpPr>
          <p:cNvPr id="16" name="TextBox 15"/>
          <p:cNvSpPr txBox="1"/>
          <p:nvPr/>
        </p:nvSpPr>
        <p:spPr>
          <a:xfrm>
            <a:off x="6260540" y="2842714"/>
            <a:ext cx="1317892" cy="932563"/>
          </a:xfrm>
          <a:prstGeom prst="rect">
            <a:avLst/>
          </a:prstGeom>
          <a:noFill/>
        </p:spPr>
        <p:txBody>
          <a:bodyPr wrap="square" rtlCol="0">
            <a:spAutoFit/>
          </a:bodyPr>
          <a:lstStyle/>
          <a:p>
            <a:pPr algn="ctr">
              <a:lnSpc>
                <a:spcPct val="130000"/>
              </a:lnSpc>
            </a:pPr>
            <a:r>
              <a:rPr lang="en-US" sz="1400" dirty="0" smtClean="0">
                <a:solidFill>
                  <a:srgbClr val="00B050"/>
                </a:solidFill>
              </a:rPr>
              <a:t>Interaction P=0.02</a:t>
            </a:r>
          </a:p>
          <a:p>
            <a:pPr algn="ctr">
              <a:lnSpc>
                <a:spcPct val="130000"/>
              </a:lnSpc>
            </a:pPr>
            <a:r>
              <a:rPr lang="en-US" sz="1400" dirty="0">
                <a:solidFill>
                  <a:srgbClr val="00B050"/>
                </a:solidFill>
              </a:rPr>
              <a:t>*</a:t>
            </a:r>
          </a:p>
        </p:txBody>
      </p:sp>
    </p:spTree>
    <p:extLst>
      <p:ext uri="{BB962C8B-B14F-4D97-AF65-F5344CB8AC3E}">
        <p14:creationId xmlns:p14="http://schemas.microsoft.com/office/powerpoint/2010/main" val="3046546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485" y="284717"/>
            <a:ext cx="8229600" cy="813545"/>
          </a:xfrm>
        </p:spPr>
        <p:txBody>
          <a:bodyPr/>
          <a:lstStyle/>
          <a:p>
            <a:r>
              <a:rPr lang="en-US" sz="2300" dirty="0" smtClean="0"/>
              <a:t>Conclusions</a:t>
            </a:r>
            <a:endParaRPr lang="en-US" sz="2300" dirty="0"/>
          </a:p>
        </p:txBody>
      </p:sp>
      <p:sp>
        <p:nvSpPr>
          <p:cNvPr id="3" name="Content Placeholder 2"/>
          <p:cNvSpPr>
            <a:spLocks noGrp="1"/>
          </p:cNvSpPr>
          <p:nvPr>
            <p:ph idx="1"/>
          </p:nvPr>
        </p:nvSpPr>
        <p:spPr>
          <a:xfrm>
            <a:off x="466725" y="1521250"/>
            <a:ext cx="8237538" cy="4269950"/>
          </a:xfrm>
        </p:spPr>
        <p:txBody>
          <a:bodyPr/>
          <a:lstStyle/>
          <a:p>
            <a:r>
              <a:rPr lang="en-US" dirty="0" smtClean="0"/>
              <a:t>Despite incomplete revascularization following PCI, there was no incremental </a:t>
            </a:r>
            <a:r>
              <a:rPr lang="en-US" dirty="0"/>
              <a:t>benefit </a:t>
            </a:r>
            <a:r>
              <a:rPr lang="en-US" dirty="0" smtClean="0"/>
              <a:t>in angina </a:t>
            </a:r>
            <a:r>
              <a:rPr lang="en-US" dirty="0"/>
              <a:t>or </a:t>
            </a:r>
            <a:r>
              <a:rPr lang="en-US" dirty="0" smtClean="0"/>
              <a:t>QOL measures by adding </a:t>
            </a:r>
            <a:r>
              <a:rPr lang="en-US" dirty="0" err="1" smtClean="0"/>
              <a:t>ranolazine</a:t>
            </a:r>
            <a:r>
              <a:rPr lang="en-US" dirty="0" smtClean="0"/>
              <a:t> in this </a:t>
            </a:r>
            <a:r>
              <a:rPr lang="en-US" dirty="0" err="1" smtClean="0"/>
              <a:t>angiographically</a:t>
            </a:r>
            <a:r>
              <a:rPr lang="en-US" dirty="0" smtClean="0"/>
              <a:t>-identified population</a:t>
            </a:r>
            <a:endParaRPr lang="en-US" dirty="0"/>
          </a:p>
          <a:p>
            <a:r>
              <a:rPr lang="en-US" dirty="0" smtClean="0"/>
              <a:t>Significant and sustained improvements in angina were observed in both arms following PCI, with most patients having rare or no angina by one month</a:t>
            </a:r>
          </a:p>
          <a:p>
            <a:r>
              <a:rPr lang="en-US" dirty="0" smtClean="0"/>
              <a:t>Additional research is needed to understand the relationship between patient-reported angina and ischemia-driven events</a:t>
            </a:r>
          </a:p>
        </p:txBody>
      </p:sp>
    </p:spTree>
    <p:extLst>
      <p:ext uri="{BB962C8B-B14F-4D97-AF65-F5344CB8AC3E}">
        <p14:creationId xmlns:p14="http://schemas.microsoft.com/office/powerpoint/2010/main" val="2939875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idx="4294967295"/>
          </p:nvPr>
        </p:nvSpPr>
        <p:spPr>
          <a:xfrm>
            <a:off x="0" y="914119"/>
            <a:ext cx="9144000" cy="527050"/>
          </a:xfrm>
        </p:spPr>
        <p:txBody>
          <a:bodyPr/>
          <a:lstStyle/>
          <a:p>
            <a:pPr algn="ctr"/>
            <a:r>
              <a:rPr lang="en-US" sz="3200" dirty="0" smtClean="0">
                <a:solidFill>
                  <a:srgbClr val="FDE25E"/>
                </a:solidFill>
              </a:rPr>
              <a:t>November 10, 2015 in Circulation</a:t>
            </a:r>
          </a:p>
        </p:txBody>
      </p:sp>
      <p:grpSp>
        <p:nvGrpSpPr>
          <p:cNvPr id="2" name="Group 4"/>
          <p:cNvGrpSpPr>
            <a:grpSpLocks noChangeAspect="1"/>
          </p:cNvGrpSpPr>
          <p:nvPr/>
        </p:nvGrpSpPr>
        <p:grpSpPr bwMode="auto">
          <a:xfrm>
            <a:off x="322263" y="1747838"/>
            <a:ext cx="8499475" cy="3584575"/>
            <a:chOff x="203" y="1101"/>
            <a:chExt cx="5354" cy="2258"/>
          </a:xfrm>
        </p:grpSpPr>
        <p:sp>
          <p:nvSpPr>
            <p:cNvPr id="3" name="AutoShape 3"/>
            <p:cNvSpPr>
              <a:spLocks noChangeAspect="1" noChangeArrowheads="1" noTextEdit="1"/>
            </p:cNvSpPr>
            <p:nvPr/>
          </p:nvSpPr>
          <p:spPr bwMode="auto">
            <a:xfrm>
              <a:off x="203" y="1101"/>
              <a:ext cx="5354" cy="2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 y="1101"/>
              <a:ext cx="5360" cy="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11254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dcri-scientificsessions_11oct2015-alt3">
  <a:themeElements>
    <a:clrScheme name="Custom 68">
      <a:dk1>
        <a:sysClr val="windowText" lastClr="000000"/>
      </a:dk1>
      <a:lt1>
        <a:sysClr val="window" lastClr="FFFFFF"/>
      </a:lt1>
      <a:dk2>
        <a:srgbClr val="022453"/>
      </a:dk2>
      <a:lt2>
        <a:srgbClr val="BCBEC0"/>
      </a:lt2>
      <a:accent1>
        <a:srgbClr val="B1B951"/>
      </a:accent1>
      <a:accent2>
        <a:srgbClr val="F5C867"/>
      </a:accent2>
      <a:accent3>
        <a:srgbClr val="F28521"/>
      </a:accent3>
      <a:accent4>
        <a:srgbClr val="DC4A38"/>
      </a:accent4>
      <a:accent5>
        <a:srgbClr val="4FA3C7"/>
      </a:accent5>
      <a:accent6>
        <a:srgbClr val="58595B"/>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dcri-aha_slide_template_13oct2015</Template>
  <TotalTime>3392</TotalTime>
  <Words>784</Words>
  <Application>Microsoft Office PowerPoint</Application>
  <PresentationFormat>On-screen Show (4:3)</PresentationFormat>
  <Paragraphs>104</Paragraphs>
  <Slides>9</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ＭＳ Ｐゴシック</vt:lpstr>
      <vt:lpstr>ＭＳ Ｐゴシック</vt:lpstr>
      <vt:lpstr>Arial</vt:lpstr>
      <vt:lpstr>Calibri</vt:lpstr>
      <vt:lpstr>Lucida Grande</vt:lpstr>
      <vt:lpstr>Times New Roman</vt:lpstr>
      <vt:lpstr>Wingdings</vt:lpstr>
      <vt:lpstr>ヒラギノ角ゴ Pro W3</vt:lpstr>
      <vt:lpstr>dcri-scientificsessions_11oct2015-alt3</vt:lpstr>
      <vt:lpstr>Effects of Ranolazine on Angina and Quality of Life Following PCI with Incomplete Revascularization  -- The Ranolazine for Incomplete Vessel Revascularization (RIVER-PCI) Trial</vt:lpstr>
      <vt:lpstr>Study Design</vt:lpstr>
      <vt:lpstr>Primary Endpoint</vt:lpstr>
      <vt:lpstr>QOL Population</vt:lpstr>
      <vt:lpstr>SAQ Angina Frequency</vt:lpstr>
      <vt:lpstr>SAQ Angina Frequency </vt:lpstr>
      <vt:lpstr>SAQ Angina Frequency – Diabetes and Baseline Angina Ranolazine – Placebo (Adjusted for Baseline Score)</vt:lpstr>
      <vt:lpstr>Conclusions</vt:lpstr>
      <vt:lpstr>November 10, 2015 in Circulation</vt:lpstr>
    </vt:vector>
  </TitlesOfParts>
  <Company>Duke Clinical Research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Cook</dc:creator>
  <cp:lastModifiedBy>Akeem Ranmal</cp:lastModifiedBy>
  <cp:revision>285</cp:revision>
  <dcterms:created xsi:type="dcterms:W3CDTF">2015-10-21T16:12:16Z</dcterms:created>
  <dcterms:modified xsi:type="dcterms:W3CDTF">2015-11-10T12:06:47Z</dcterms:modified>
</cp:coreProperties>
</file>